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12" r:id="rId3"/>
    <p:sldId id="313" r:id="rId4"/>
    <p:sldId id="314" r:id="rId5"/>
    <p:sldId id="258" r:id="rId6"/>
    <p:sldId id="259" r:id="rId7"/>
    <p:sldId id="260" r:id="rId8"/>
    <p:sldId id="261" r:id="rId9"/>
    <p:sldId id="262" r:id="rId10"/>
    <p:sldId id="263" r:id="rId11"/>
    <p:sldId id="264" r:id="rId12"/>
    <p:sldId id="265" r:id="rId13"/>
    <p:sldId id="266" r:id="rId14"/>
    <p:sldId id="267" r:id="rId15"/>
    <p:sldId id="294" r:id="rId16"/>
    <p:sldId id="295" r:id="rId17"/>
    <p:sldId id="268" r:id="rId18"/>
    <p:sldId id="269" r:id="rId19"/>
    <p:sldId id="270" r:id="rId20"/>
    <p:sldId id="271" r:id="rId21"/>
    <p:sldId id="272" r:id="rId22"/>
    <p:sldId id="273" r:id="rId23"/>
    <p:sldId id="274" r:id="rId24"/>
    <p:sldId id="275" r:id="rId25"/>
    <p:sldId id="276" r:id="rId26"/>
    <p:sldId id="277" r:id="rId27"/>
    <p:sldId id="278" r:id="rId28"/>
    <p:sldId id="297"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300" r:id="rId45"/>
    <p:sldId id="298" r:id="rId46"/>
    <p:sldId id="301" r:id="rId47"/>
    <p:sldId id="299" r:id="rId48"/>
    <p:sldId id="302" r:id="rId49"/>
    <p:sldId id="303" r:id="rId50"/>
    <p:sldId id="304" r:id="rId51"/>
    <p:sldId id="305" r:id="rId52"/>
    <p:sldId id="306" r:id="rId53"/>
    <p:sldId id="307" r:id="rId54"/>
    <p:sldId id="308" r:id="rId55"/>
    <p:sldId id="309" r:id="rId56"/>
    <p:sldId id="310" r:id="rId57"/>
    <p:sldId id="311"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59968C-8347-ADC4-AB73-12DDB338BE2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E23DC78-FF28-43CA-D473-36DF5206D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32AB609-0601-F34F-C9EF-13EA49459305}"/>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5" name="Нижний колонтитул 4">
            <a:extLst>
              <a:ext uri="{FF2B5EF4-FFF2-40B4-BE49-F238E27FC236}">
                <a16:creationId xmlns:a16="http://schemas.microsoft.com/office/drawing/2014/main" id="{ED4AB23B-9329-42EC-F486-E5A26112C4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0B9119B-E44A-0028-B984-5D9247DFB2BD}"/>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1983087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B3544-AB62-D45D-4752-253E317E9F4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0C09F29-FBC3-BCE8-AC28-9F2963423CF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FB3C882-B287-25F8-076D-10B100C26DD5}"/>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5" name="Нижний колонтитул 4">
            <a:extLst>
              <a:ext uri="{FF2B5EF4-FFF2-40B4-BE49-F238E27FC236}">
                <a16:creationId xmlns:a16="http://schemas.microsoft.com/office/drawing/2014/main" id="{07B2C3E6-3AB3-FDBE-769D-632F61B16E6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5628720-ECC0-66CC-3FE4-6BBA991893B4}"/>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288256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F966672-9345-FB39-D6CA-44C5BDF3E01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2424A1E-7135-3981-182B-9E85134C781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41F0348-F7EB-8818-94B6-57A2868FC52B}"/>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5" name="Нижний колонтитул 4">
            <a:extLst>
              <a:ext uri="{FF2B5EF4-FFF2-40B4-BE49-F238E27FC236}">
                <a16:creationId xmlns:a16="http://schemas.microsoft.com/office/drawing/2014/main" id="{95E6E8F4-F7E3-680D-12D5-10992AAB7A2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9631B2F-BB4F-72D7-83D9-3F2B0B9F1920}"/>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303069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7A864B-7378-E937-EE8D-3CDEBE690B6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18A64D8-9956-CC13-6941-585CBBCDA3C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9D9F3B6-859A-74BA-1003-606F90CB3159}"/>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5" name="Нижний колонтитул 4">
            <a:extLst>
              <a:ext uri="{FF2B5EF4-FFF2-40B4-BE49-F238E27FC236}">
                <a16:creationId xmlns:a16="http://schemas.microsoft.com/office/drawing/2014/main" id="{39B6847D-B218-7439-F71D-58E44EE1D52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FA7600E-D989-78B1-17ED-0587107816F3}"/>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421155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E28EC-C366-A415-5DA5-12DD323127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A62DE4F-CB93-12C9-6F86-FC0A375E6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8059468-E292-25CE-91FC-8A1360D16EEF}"/>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5" name="Нижний колонтитул 4">
            <a:extLst>
              <a:ext uri="{FF2B5EF4-FFF2-40B4-BE49-F238E27FC236}">
                <a16:creationId xmlns:a16="http://schemas.microsoft.com/office/drawing/2014/main" id="{E94BACA2-0815-F03C-0B0B-F461AD30DF8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25EBE4-24EC-963B-D7C8-C861D3EBB2A0}"/>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1696658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219078-801B-4DE2-E9B8-D6513391137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9F4CD56-9067-ADF0-EA5C-B204435F32F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E8A6471-2848-576F-2D20-FFDC0195A55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67304B9-81F1-6D02-C31A-C578A40BA385}"/>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6" name="Нижний колонтитул 5">
            <a:extLst>
              <a:ext uri="{FF2B5EF4-FFF2-40B4-BE49-F238E27FC236}">
                <a16:creationId xmlns:a16="http://schemas.microsoft.com/office/drawing/2014/main" id="{E6B4AED6-085C-3E0D-56BC-525295BA267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61C09FC-1380-A75D-B726-BB44165FE80B}"/>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4209751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BD5E17-06E0-F6C9-0756-9EC5F1EB030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3A3F262-2B55-89AF-4653-7C5FCFF46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E9F350D-FE88-F05B-889E-5E2403A8655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9295D9C-EAFA-2AC6-2E59-4FF299165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666339F-123B-F8DF-3A14-90B4E44E11F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67735668-9D7A-29B7-EDDC-403C59825617}"/>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8" name="Нижний колонтитул 7">
            <a:extLst>
              <a:ext uri="{FF2B5EF4-FFF2-40B4-BE49-F238E27FC236}">
                <a16:creationId xmlns:a16="http://schemas.microsoft.com/office/drawing/2014/main" id="{4C5E9709-0E7E-32FA-B201-EFB291316BF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3DB9458-8045-00CE-2FA3-B4ADA2BBF3BB}"/>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382525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302AF3-D367-FC8A-4B6A-36B240091C53}"/>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44118DB-B7DA-5DCD-8742-EBE2AAD4ED52}"/>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4" name="Нижний колонтитул 3">
            <a:extLst>
              <a:ext uri="{FF2B5EF4-FFF2-40B4-BE49-F238E27FC236}">
                <a16:creationId xmlns:a16="http://schemas.microsoft.com/office/drawing/2014/main" id="{C66626D3-78C4-9617-CCD9-513871A95C0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4C7E330-5A26-E71D-F63B-4F4DD1DA3C6B}"/>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3636565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B97F863-54AE-AC24-9AE6-22AAE05FDB61}"/>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3" name="Нижний колонтитул 2">
            <a:extLst>
              <a:ext uri="{FF2B5EF4-FFF2-40B4-BE49-F238E27FC236}">
                <a16:creationId xmlns:a16="http://schemas.microsoft.com/office/drawing/2014/main" id="{6B7761FD-2510-5724-4EE2-DE33BAE001E7}"/>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5C3A630E-C346-12B4-B2E1-1B65C7DA9901}"/>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59372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D76E41-917F-5424-B0F8-E5B35146C86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0D0DADF-8475-908F-0985-12678A493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6547E52-D7DD-8BA5-7773-4338DC826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39DA9E2-50A9-5B3A-09BC-0F864FA9E2AA}"/>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6" name="Нижний колонтитул 5">
            <a:extLst>
              <a:ext uri="{FF2B5EF4-FFF2-40B4-BE49-F238E27FC236}">
                <a16:creationId xmlns:a16="http://schemas.microsoft.com/office/drawing/2014/main" id="{9977508D-4DBC-40BC-7B07-DFDB0224072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2C585FB-40B8-9264-82B3-A2936AC91062}"/>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2369530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940591-BBE6-EC65-0458-28164F52201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393F42F-BF18-21CB-3A3A-5D47212686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FE5DEA8-DD37-B835-55A1-E6A68E075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7F4ACE7-4B4E-10A8-73DB-6FB456D0E091}"/>
              </a:ext>
            </a:extLst>
          </p:cNvPr>
          <p:cNvSpPr>
            <a:spLocks noGrp="1"/>
          </p:cNvSpPr>
          <p:nvPr>
            <p:ph type="dt" sz="half" idx="10"/>
          </p:nvPr>
        </p:nvSpPr>
        <p:spPr/>
        <p:txBody>
          <a:bodyPr/>
          <a:lstStyle/>
          <a:p>
            <a:fld id="{93B5A796-651B-49CA-A81E-24466029E90C}" type="datetimeFigureOut">
              <a:rPr lang="ru-RU" smtClean="0"/>
              <a:t>15.11.2024</a:t>
            </a:fld>
            <a:endParaRPr lang="ru-RU"/>
          </a:p>
        </p:txBody>
      </p:sp>
      <p:sp>
        <p:nvSpPr>
          <p:cNvPr id="6" name="Нижний колонтитул 5">
            <a:extLst>
              <a:ext uri="{FF2B5EF4-FFF2-40B4-BE49-F238E27FC236}">
                <a16:creationId xmlns:a16="http://schemas.microsoft.com/office/drawing/2014/main" id="{7B24A21B-563D-E87E-15ED-444B4A753C8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ECA7A5C-AB48-2B43-08FA-814759D87823}"/>
              </a:ext>
            </a:extLst>
          </p:cNvPr>
          <p:cNvSpPr>
            <a:spLocks noGrp="1"/>
          </p:cNvSpPr>
          <p:nvPr>
            <p:ph type="sldNum" sz="quarter" idx="12"/>
          </p:nvPr>
        </p:nvSpPr>
        <p:spPr/>
        <p:txBody>
          <a:bodyPr/>
          <a:lstStyle/>
          <a:p>
            <a:fld id="{E39184E5-AA04-4CD1-87E6-880AD82E25D7}" type="slidenum">
              <a:rPr lang="ru-RU" smtClean="0"/>
              <a:t>‹#›</a:t>
            </a:fld>
            <a:endParaRPr lang="ru-RU"/>
          </a:p>
        </p:txBody>
      </p:sp>
    </p:spTree>
    <p:extLst>
      <p:ext uri="{BB962C8B-B14F-4D97-AF65-F5344CB8AC3E}">
        <p14:creationId xmlns:p14="http://schemas.microsoft.com/office/powerpoint/2010/main" val="308041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E46446-3860-B848-2E70-50EC4A9E72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9954843F-F46E-BF9A-72F7-35A0E3675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567FCF2-8447-F08E-C019-FE2252D4A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5A796-651B-49CA-A81E-24466029E90C}" type="datetimeFigureOut">
              <a:rPr lang="ru-RU" smtClean="0"/>
              <a:t>15.11.2024</a:t>
            </a:fld>
            <a:endParaRPr lang="ru-RU"/>
          </a:p>
        </p:txBody>
      </p:sp>
      <p:sp>
        <p:nvSpPr>
          <p:cNvPr id="5" name="Нижний колонтитул 4">
            <a:extLst>
              <a:ext uri="{FF2B5EF4-FFF2-40B4-BE49-F238E27FC236}">
                <a16:creationId xmlns:a16="http://schemas.microsoft.com/office/drawing/2014/main" id="{32411310-612B-909A-1C88-842A2AD07F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1CB9B6E2-677A-91AA-D41B-E6F375213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184E5-AA04-4CD1-87E6-880AD82E25D7}" type="slidenum">
              <a:rPr lang="ru-RU" smtClean="0"/>
              <a:t>‹#›</a:t>
            </a:fld>
            <a:endParaRPr lang="ru-RU"/>
          </a:p>
        </p:txBody>
      </p:sp>
    </p:spTree>
    <p:extLst>
      <p:ext uri="{BB962C8B-B14F-4D97-AF65-F5344CB8AC3E}">
        <p14:creationId xmlns:p14="http://schemas.microsoft.com/office/powerpoint/2010/main" val="1557413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E83B2D-E971-80A4-9C3E-09658E4011F8}"/>
              </a:ext>
            </a:extLst>
          </p:cNvPr>
          <p:cNvSpPr txBox="1"/>
          <p:nvPr/>
        </p:nvSpPr>
        <p:spPr>
          <a:xfrm>
            <a:off x="3048778" y="3244334"/>
            <a:ext cx="6097554" cy="369332"/>
          </a:xfrm>
          <a:prstGeom prst="rect">
            <a:avLst/>
          </a:prstGeom>
          <a:noFill/>
        </p:spPr>
        <p:txBody>
          <a:bodyPr wrap="square">
            <a:spAutoFit/>
          </a:bodyPr>
          <a:lstStyle/>
          <a:p>
            <a:pPr algn="l">
              <a:spcAft>
                <a:spcPts val="600"/>
              </a:spcAft>
            </a:pPr>
            <a:r>
              <a:rPr lang="ru-RU" b="0" i="0" dirty="0" err="1">
                <a:effectLst/>
                <a:latin typeface="Fira Sans" panose="020B0503050000020004" pitchFamily="34" charset="0"/>
              </a:rPr>
              <a:t>OpenCV</a:t>
            </a:r>
            <a:r>
              <a:rPr lang="ru-RU" b="0" i="0" dirty="0">
                <a:effectLst/>
                <a:latin typeface="Fira Sans" panose="020B0503050000020004" pitchFamily="34" charset="0"/>
              </a:rPr>
              <a:t> в Python</a:t>
            </a:r>
          </a:p>
        </p:txBody>
      </p:sp>
    </p:spTree>
    <p:extLst>
      <p:ext uri="{BB962C8B-B14F-4D97-AF65-F5344CB8AC3E}">
        <p14:creationId xmlns:p14="http://schemas.microsoft.com/office/powerpoint/2010/main" val="200333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BD1A2B-AD15-8AFA-637C-5A98F8089986}"/>
              </a:ext>
            </a:extLst>
          </p:cNvPr>
          <p:cNvSpPr txBox="1"/>
          <p:nvPr/>
        </p:nvSpPr>
        <p:spPr>
          <a:xfrm>
            <a:off x="753448" y="506401"/>
            <a:ext cx="10517932" cy="2585323"/>
          </a:xfrm>
          <a:prstGeom prst="rect">
            <a:avLst/>
          </a:prstGeom>
          <a:noFill/>
        </p:spPr>
        <p:txBody>
          <a:bodyPr wrap="square">
            <a:spAutoFit/>
          </a:bodyPr>
          <a:lstStyle/>
          <a:p>
            <a:r>
              <a:rPr lang="ru-RU" b="0" i="0" dirty="0">
                <a:solidFill>
                  <a:srgbClr val="333333"/>
                </a:solidFill>
                <a:effectLst/>
                <a:latin typeface="-apple-system"/>
              </a:rPr>
              <a:t>С помощью функции </a:t>
            </a:r>
            <a:endParaRPr lang="en-US" b="0" i="0" dirty="0">
              <a:solidFill>
                <a:srgbClr val="333333"/>
              </a:solidFill>
              <a:effectLst/>
              <a:latin typeface="-apple-system"/>
            </a:endParaRPr>
          </a:p>
          <a:p>
            <a:r>
              <a:rPr lang="ru-RU" b="0" i="0" dirty="0">
                <a:solidFill>
                  <a:srgbClr val="333333"/>
                </a:solidFill>
                <a:effectLst/>
                <a:latin typeface="-apple-system"/>
              </a:rPr>
              <a:t>cv2.imshow() </a:t>
            </a:r>
            <a:endParaRPr lang="en-US" b="0" i="0" dirty="0">
              <a:solidFill>
                <a:srgbClr val="333333"/>
              </a:solidFill>
              <a:effectLst/>
              <a:latin typeface="-apple-system"/>
            </a:endParaRPr>
          </a:p>
          <a:p>
            <a:r>
              <a:rPr lang="ru-RU" b="0" i="0" dirty="0">
                <a:solidFill>
                  <a:srgbClr val="333333"/>
                </a:solidFill>
                <a:effectLst/>
                <a:latin typeface="-apple-system"/>
              </a:rPr>
              <a:t>мы отображаем изображение на нашем экране. В качестве первого аргумента мы передаём функции название нашего окна, а вторым аргументом изображение, которое мы загрузили с диска, однако, если мы далее не укажем функцию cv2.waitKey(), то изображение моментально закроется. </a:t>
            </a:r>
            <a:endParaRPr lang="en-US" b="0" i="0" dirty="0">
              <a:solidFill>
                <a:srgbClr val="333333"/>
              </a:solidFill>
              <a:effectLst/>
              <a:latin typeface="-apple-system"/>
            </a:endParaRPr>
          </a:p>
          <a:p>
            <a:endParaRPr lang="en-US" dirty="0">
              <a:solidFill>
                <a:srgbClr val="333333"/>
              </a:solidFill>
              <a:latin typeface="-apple-system"/>
            </a:endParaRPr>
          </a:p>
          <a:p>
            <a:r>
              <a:rPr lang="ru-RU" b="0" i="0" dirty="0">
                <a:solidFill>
                  <a:srgbClr val="333333"/>
                </a:solidFill>
                <a:effectLst/>
                <a:latin typeface="-apple-system"/>
              </a:rPr>
              <a:t>Данная функция останавливает выполнение программы до нажатия клавиши, которую нужно передать первым аргументом. Для того, чтобы любая клавиша была засчитана передаётся 0. Слева представлено изображение в оттенках серого, а справа в формате RGB:</a:t>
            </a:r>
            <a:endParaRPr lang="ru-RU" dirty="0"/>
          </a:p>
        </p:txBody>
      </p:sp>
      <p:pic>
        <p:nvPicPr>
          <p:cNvPr id="5" name="Рисунок 4">
            <a:extLst>
              <a:ext uri="{FF2B5EF4-FFF2-40B4-BE49-F238E27FC236}">
                <a16:creationId xmlns:a16="http://schemas.microsoft.com/office/drawing/2014/main" id="{44840E55-130D-F50F-0702-96719103DCD4}"/>
              </a:ext>
            </a:extLst>
          </p:cNvPr>
          <p:cNvPicPr>
            <a:picLocks noChangeAspect="1"/>
          </p:cNvPicPr>
          <p:nvPr/>
        </p:nvPicPr>
        <p:blipFill>
          <a:blip r:embed="rId2"/>
          <a:stretch>
            <a:fillRect/>
          </a:stretch>
        </p:blipFill>
        <p:spPr>
          <a:xfrm>
            <a:off x="1281112" y="3362312"/>
            <a:ext cx="7760251" cy="3282205"/>
          </a:xfrm>
          <a:prstGeom prst="rect">
            <a:avLst/>
          </a:prstGeom>
        </p:spPr>
      </p:pic>
    </p:spTree>
    <p:extLst>
      <p:ext uri="{BB962C8B-B14F-4D97-AF65-F5344CB8AC3E}">
        <p14:creationId xmlns:p14="http://schemas.microsoft.com/office/powerpoint/2010/main" val="181345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58BF65-60B3-693B-BDC3-7641223EF5AD}"/>
              </a:ext>
            </a:extLst>
          </p:cNvPr>
          <p:cNvSpPr txBox="1"/>
          <p:nvPr/>
        </p:nvSpPr>
        <p:spPr>
          <a:xfrm>
            <a:off x="202552" y="318902"/>
            <a:ext cx="11786895" cy="923330"/>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Доступ к пикселям и манипулирование ими</a:t>
            </a:r>
          </a:p>
          <a:p>
            <a:pPr algn="l"/>
            <a:br>
              <a:rPr lang="ru-RU" dirty="0"/>
            </a:br>
            <a:r>
              <a:rPr lang="ru-RU" b="0" i="0" dirty="0">
                <a:solidFill>
                  <a:srgbClr val="333333"/>
                </a:solidFill>
                <a:effectLst/>
                <a:latin typeface="-apple-system"/>
              </a:rPr>
              <a:t>Для того, чтобы узнать высоту, ширину и количество каналов у изображения можно использовать атрибут </a:t>
            </a:r>
            <a:r>
              <a:rPr lang="ru-RU" b="0" i="0" dirty="0" err="1">
                <a:solidFill>
                  <a:srgbClr val="333333"/>
                </a:solidFill>
                <a:effectLst/>
                <a:latin typeface="-apple-system"/>
              </a:rPr>
              <a:t>shape</a:t>
            </a:r>
            <a:r>
              <a:rPr lang="ru-RU" b="0" i="0" dirty="0">
                <a:solidFill>
                  <a:srgbClr val="333333"/>
                </a:solidFill>
                <a:effectLst/>
                <a:latin typeface="-apple-system"/>
              </a:rPr>
              <a:t>:</a:t>
            </a:r>
          </a:p>
        </p:txBody>
      </p:sp>
      <p:pic>
        <p:nvPicPr>
          <p:cNvPr id="5" name="Рисунок 4">
            <a:extLst>
              <a:ext uri="{FF2B5EF4-FFF2-40B4-BE49-F238E27FC236}">
                <a16:creationId xmlns:a16="http://schemas.microsoft.com/office/drawing/2014/main" id="{CB74A84B-40A0-5417-66C6-7A46C1053BC8}"/>
              </a:ext>
            </a:extLst>
          </p:cNvPr>
          <p:cNvPicPr>
            <a:picLocks noChangeAspect="1"/>
          </p:cNvPicPr>
          <p:nvPr/>
        </p:nvPicPr>
        <p:blipFill>
          <a:blip r:embed="rId2"/>
          <a:stretch>
            <a:fillRect/>
          </a:stretch>
        </p:blipFill>
        <p:spPr>
          <a:xfrm>
            <a:off x="494425" y="1559184"/>
            <a:ext cx="5343525" cy="1276350"/>
          </a:xfrm>
          <a:prstGeom prst="rect">
            <a:avLst/>
          </a:prstGeom>
        </p:spPr>
      </p:pic>
      <p:sp>
        <p:nvSpPr>
          <p:cNvPr id="7" name="TextBox 6">
            <a:extLst>
              <a:ext uri="{FF2B5EF4-FFF2-40B4-BE49-F238E27FC236}">
                <a16:creationId xmlns:a16="http://schemas.microsoft.com/office/drawing/2014/main" id="{B30025C0-C42F-4607-9302-34E2F7AAE4EA}"/>
              </a:ext>
            </a:extLst>
          </p:cNvPr>
          <p:cNvSpPr txBox="1"/>
          <p:nvPr/>
        </p:nvSpPr>
        <p:spPr>
          <a:xfrm>
            <a:off x="762778" y="3429000"/>
            <a:ext cx="10452618" cy="646331"/>
          </a:xfrm>
          <a:prstGeom prst="rect">
            <a:avLst/>
          </a:prstGeom>
          <a:noFill/>
        </p:spPr>
        <p:txBody>
          <a:bodyPr wrap="square">
            <a:spAutoFit/>
          </a:bodyPr>
          <a:lstStyle/>
          <a:p>
            <a:r>
              <a:rPr lang="ru-RU" b="0" i="0" dirty="0">
                <a:solidFill>
                  <a:srgbClr val="333333"/>
                </a:solidFill>
                <a:effectLst/>
                <a:latin typeface="-apple-system"/>
              </a:rPr>
              <a:t>Важно помнить, что у изображений в оттенках серого </a:t>
            </a:r>
            <a:r>
              <a:rPr lang="ru-RU" b="0" i="0" dirty="0" err="1">
                <a:solidFill>
                  <a:srgbClr val="333333"/>
                </a:solidFill>
                <a:effectLst/>
                <a:latin typeface="-apple-system"/>
              </a:rPr>
              <a:t>img.shape</a:t>
            </a:r>
            <a:r>
              <a:rPr lang="ru-RU" b="0" i="0" dirty="0">
                <a:solidFill>
                  <a:srgbClr val="333333"/>
                </a:solidFill>
                <a:effectLst/>
                <a:latin typeface="-apple-system"/>
              </a:rPr>
              <a:t>[2] будет недоступно, так как данные изображения представлены в виде 2D массива.</a:t>
            </a:r>
            <a:endParaRPr lang="ru-RU" dirty="0"/>
          </a:p>
        </p:txBody>
      </p:sp>
    </p:spTree>
    <p:extLst>
      <p:ext uri="{BB962C8B-B14F-4D97-AF65-F5344CB8AC3E}">
        <p14:creationId xmlns:p14="http://schemas.microsoft.com/office/powerpoint/2010/main" val="362508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0CAC29-3408-C78B-70BF-54C927410CC6}"/>
              </a:ext>
            </a:extLst>
          </p:cNvPr>
          <p:cNvSpPr txBox="1"/>
          <p:nvPr/>
        </p:nvSpPr>
        <p:spPr>
          <a:xfrm>
            <a:off x="286917" y="313950"/>
            <a:ext cx="11217728" cy="1200329"/>
          </a:xfrm>
          <a:prstGeom prst="rect">
            <a:avLst/>
          </a:prstGeom>
          <a:noFill/>
        </p:spPr>
        <p:txBody>
          <a:bodyPr wrap="square">
            <a:spAutoFit/>
          </a:bodyPr>
          <a:lstStyle/>
          <a:p>
            <a:r>
              <a:rPr lang="ru-RU" b="0" i="0" dirty="0">
                <a:solidFill>
                  <a:srgbClr val="333333"/>
                </a:solidFill>
                <a:effectLst/>
                <a:latin typeface="-apple-system"/>
              </a:rPr>
              <a:t>Чтобы получить доступ к значению пикселя, нам просто нужно указать координаты x и y пикселя, который нас интересует. Также важно помнить, что библиотека </a:t>
            </a:r>
            <a:r>
              <a:rPr lang="ru-RU" b="0" i="0" dirty="0" err="1">
                <a:solidFill>
                  <a:srgbClr val="333333"/>
                </a:solidFill>
                <a:effectLst/>
                <a:latin typeface="-apple-system"/>
              </a:rPr>
              <a:t>OpenCV</a:t>
            </a:r>
            <a:r>
              <a:rPr lang="ru-RU" b="0" i="0" dirty="0">
                <a:solidFill>
                  <a:srgbClr val="333333"/>
                </a:solidFill>
                <a:effectLst/>
                <a:latin typeface="-apple-system"/>
              </a:rPr>
              <a:t> хранит каналы формата RGB в обратном порядке, в то время как мы думаем в терминах красного, зеленого и синего, то </a:t>
            </a:r>
            <a:r>
              <a:rPr lang="ru-RU" b="0" i="0" dirty="0" err="1">
                <a:solidFill>
                  <a:srgbClr val="333333"/>
                </a:solidFill>
                <a:effectLst/>
                <a:latin typeface="-apple-system"/>
              </a:rPr>
              <a:t>OpenCV</a:t>
            </a:r>
            <a:r>
              <a:rPr lang="ru-RU" b="0" i="0" dirty="0">
                <a:solidFill>
                  <a:srgbClr val="333333"/>
                </a:solidFill>
                <a:effectLst/>
                <a:latin typeface="-apple-system"/>
              </a:rPr>
              <a:t> хранит их в порядке синего, зеленого и красного цветов:</a:t>
            </a:r>
            <a:endParaRPr lang="ru-RU" dirty="0"/>
          </a:p>
        </p:txBody>
      </p:sp>
      <p:pic>
        <p:nvPicPr>
          <p:cNvPr id="5" name="Рисунок 4">
            <a:extLst>
              <a:ext uri="{FF2B5EF4-FFF2-40B4-BE49-F238E27FC236}">
                <a16:creationId xmlns:a16="http://schemas.microsoft.com/office/drawing/2014/main" id="{A1FC31FC-0C0B-B48F-4820-1789CB2EA1C2}"/>
              </a:ext>
            </a:extLst>
          </p:cNvPr>
          <p:cNvPicPr>
            <a:picLocks noChangeAspect="1"/>
          </p:cNvPicPr>
          <p:nvPr/>
        </p:nvPicPr>
        <p:blipFill>
          <a:blip r:embed="rId2"/>
          <a:stretch>
            <a:fillRect/>
          </a:stretch>
        </p:blipFill>
        <p:spPr>
          <a:xfrm>
            <a:off x="744699" y="1925605"/>
            <a:ext cx="6877050" cy="1028700"/>
          </a:xfrm>
          <a:prstGeom prst="rect">
            <a:avLst/>
          </a:prstGeom>
        </p:spPr>
      </p:pic>
    </p:spTree>
    <p:extLst>
      <p:ext uri="{BB962C8B-B14F-4D97-AF65-F5344CB8AC3E}">
        <p14:creationId xmlns:p14="http://schemas.microsoft.com/office/powerpoint/2010/main" val="369562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0C662B-CE3C-6438-A30C-5A973A0EC3E0}"/>
              </a:ext>
            </a:extLst>
          </p:cNvPr>
          <p:cNvSpPr txBox="1"/>
          <p:nvPr/>
        </p:nvSpPr>
        <p:spPr>
          <a:xfrm>
            <a:off x="353008" y="399385"/>
            <a:ext cx="11485983" cy="1200329"/>
          </a:xfrm>
          <a:prstGeom prst="rect">
            <a:avLst/>
          </a:prstGeom>
          <a:noFill/>
        </p:spPr>
        <p:txBody>
          <a:bodyPr wrap="square">
            <a:spAutoFit/>
          </a:bodyPr>
          <a:lstStyle/>
          <a:p>
            <a:r>
              <a:rPr lang="ru-RU" b="0" i="0" dirty="0" err="1">
                <a:solidFill>
                  <a:srgbClr val="333333"/>
                </a:solidFill>
                <a:effectLst/>
                <a:latin typeface="-apple-system"/>
              </a:rPr>
              <a:t>Cначала</a:t>
            </a:r>
            <a:r>
              <a:rPr lang="ru-RU" b="0" i="0" dirty="0">
                <a:solidFill>
                  <a:srgbClr val="333333"/>
                </a:solidFill>
                <a:effectLst/>
                <a:latin typeface="-apple-system"/>
              </a:rPr>
              <a:t> мы берём пиксель, который расположен в точке (0,0). Данный пиксель, да и любой другой пиксель, представлены в виде кортежа. Заметьте, что название переменных расположены в порядке b, g и r. В следующей строке выводим значение каждого канала на экран. Как можно увидеть, доступ к значениям пикселей довольно прост, также просто можно и манипулировать значениями пикселей:</a:t>
            </a:r>
            <a:endParaRPr lang="ru-RU" dirty="0"/>
          </a:p>
        </p:txBody>
      </p:sp>
      <p:pic>
        <p:nvPicPr>
          <p:cNvPr id="5" name="Рисунок 4">
            <a:extLst>
              <a:ext uri="{FF2B5EF4-FFF2-40B4-BE49-F238E27FC236}">
                <a16:creationId xmlns:a16="http://schemas.microsoft.com/office/drawing/2014/main" id="{8C1C233A-F3F0-421B-20BD-C258A166B945}"/>
              </a:ext>
            </a:extLst>
          </p:cNvPr>
          <p:cNvPicPr>
            <a:picLocks noChangeAspect="1"/>
          </p:cNvPicPr>
          <p:nvPr/>
        </p:nvPicPr>
        <p:blipFill>
          <a:blip r:embed="rId2"/>
          <a:stretch>
            <a:fillRect/>
          </a:stretch>
        </p:blipFill>
        <p:spPr>
          <a:xfrm>
            <a:off x="751794" y="1754349"/>
            <a:ext cx="6638925" cy="1352550"/>
          </a:xfrm>
          <a:prstGeom prst="rect">
            <a:avLst/>
          </a:prstGeom>
        </p:spPr>
      </p:pic>
      <p:sp>
        <p:nvSpPr>
          <p:cNvPr id="7" name="TextBox 6">
            <a:extLst>
              <a:ext uri="{FF2B5EF4-FFF2-40B4-BE49-F238E27FC236}">
                <a16:creationId xmlns:a16="http://schemas.microsoft.com/office/drawing/2014/main" id="{9976798B-5B57-F9F2-8E12-0F8A27EEEE06}"/>
              </a:ext>
            </a:extLst>
          </p:cNvPr>
          <p:cNvSpPr txBox="1"/>
          <p:nvPr/>
        </p:nvSpPr>
        <p:spPr>
          <a:xfrm>
            <a:off x="353007" y="3429000"/>
            <a:ext cx="10237237" cy="646331"/>
          </a:xfrm>
          <a:prstGeom prst="rect">
            <a:avLst/>
          </a:prstGeom>
          <a:noFill/>
        </p:spPr>
        <p:txBody>
          <a:bodyPr wrap="square">
            <a:spAutoFit/>
          </a:bodyPr>
          <a:lstStyle/>
          <a:p>
            <a:r>
              <a:rPr lang="ru-RU" b="0" i="0" dirty="0">
                <a:solidFill>
                  <a:srgbClr val="333333"/>
                </a:solidFill>
                <a:effectLst/>
                <a:latin typeface="-apple-system"/>
              </a:rPr>
              <a:t>В первой строке мы устанавливаем значение пикселя (0, 0) равным (255, 0, 0), затем мы снова берём значение данного пикселя и выводим его на экран, в результате на консоль вывелось следующее:</a:t>
            </a:r>
            <a:endParaRPr lang="ru-RU" dirty="0"/>
          </a:p>
        </p:txBody>
      </p:sp>
      <p:pic>
        <p:nvPicPr>
          <p:cNvPr id="9" name="Рисунок 8">
            <a:extLst>
              <a:ext uri="{FF2B5EF4-FFF2-40B4-BE49-F238E27FC236}">
                <a16:creationId xmlns:a16="http://schemas.microsoft.com/office/drawing/2014/main" id="{5AB5CA4F-097C-4C49-4C42-F791A7E10070}"/>
              </a:ext>
            </a:extLst>
          </p:cNvPr>
          <p:cNvPicPr>
            <a:picLocks noChangeAspect="1"/>
          </p:cNvPicPr>
          <p:nvPr/>
        </p:nvPicPr>
        <p:blipFill>
          <a:blip r:embed="rId3"/>
          <a:stretch>
            <a:fillRect/>
          </a:stretch>
        </p:blipFill>
        <p:spPr>
          <a:xfrm>
            <a:off x="1542369" y="4464697"/>
            <a:ext cx="4143375" cy="942975"/>
          </a:xfrm>
          <a:prstGeom prst="rect">
            <a:avLst/>
          </a:prstGeom>
        </p:spPr>
      </p:pic>
    </p:spTree>
    <p:extLst>
      <p:ext uri="{BB962C8B-B14F-4D97-AF65-F5344CB8AC3E}">
        <p14:creationId xmlns:p14="http://schemas.microsoft.com/office/powerpoint/2010/main" val="84143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E1FE6E-F8C8-6FAF-75F5-09985DA49D3E}"/>
              </a:ext>
            </a:extLst>
          </p:cNvPr>
          <p:cNvSpPr txBox="1"/>
          <p:nvPr/>
        </p:nvSpPr>
        <p:spPr>
          <a:xfrm>
            <a:off x="632150" y="287733"/>
            <a:ext cx="6097554" cy="5909310"/>
          </a:xfrm>
          <a:prstGeom prst="rect">
            <a:avLst/>
          </a:prstGeom>
          <a:noFill/>
        </p:spPr>
        <p:txBody>
          <a:bodyPr wrap="square">
            <a:spAutoFit/>
          </a:bodyPr>
          <a:lstStyle/>
          <a:p>
            <a:r>
              <a:rPr lang="ru-RU" dirty="0" err="1"/>
              <a:t>import</a:t>
            </a:r>
            <a:r>
              <a:rPr lang="ru-RU" dirty="0"/>
              <a:t> cv2</a:t>
            </a:r>
          </a:p>
          <a:p>
            <a:endParaRPr lang="ru-RU" dirty="0"/>
          </a:p>
          <a:p>
            <a:endParaRPr lang="ru-RU" dirty="0"/>
          </a:p>
          <a:p>
            <a:r>
              <a:rPr lang="ru-RU" dirty="0" err="1"/>
              <a:t>def</a:t>
            </a:r>
            <a:r>
              <a:rPr lang="ru-RU" dirty="0"/>
              <a:t> </a:t>
            </a:r>
            <a:r>
              <a:rPr lang="ru-RU" dirty="0" err="1"/>
              <a:t>loading_displaying_saving</a:t>
            </a:r>
            <a:r>
              <a:rPr lang="ru-RU" dirty="0"/>
              <a:t>():</a:t>
            </a:r>
          </a:p>
          <a:p>
            <a:r>
              <a:rPr lang="ru-RU" dirty="0"/>
              <a:t>    </a:t>
            </a:r>
            <a:r>
              <a:rPr lang="ru-RU" dirty="0" err="1"/>
              <a:t>img</a:t>
            </a:r>
            <a:r>
              <a:rPr lang="ru-RU" dirty="0"/>
              <a:t> = cv2.imread('</a:t>
            </a:r>
            <a:r>
              <a:rPr lang="ru-RU" dirty="0" err="1"/>
              <a:t>images</a:t>
            </a:r>
            <a:r>
              <a:rPr lang="ru-RU" dirty="0"/>
              <a:t>/girl.jpg', cv2.IMREAD_GRAYSCALE)</a:t>
            </a:r>
          </a:p>
          <a:p>
            <a:r>
              <a:rPr lang="ru-RU" dirty="0"/>
              <a:t>    cv2.imshow('</a:t>
            </a:r>
            <a:r>
              <a:rPr lang="ru-RU" dirty="0" err="1"/>
              <a:t>girl</a:t>
            </a:r>
            <a:r>
              <a:rPr lang="ru-RU" dirty="0"/>
              <a:t>', </a:t>
            </a:r>
            <a:r>
              <a:rPr lang="ru-RU" dirty="0" err="1"/>
              <a:t>img</a:t>
            </a:r>
            <a:r>
              <a:rPr lang="ru-RU" dirty="0"/>
              <a:t>)</a:t>
            </a:r>
          </a:p>
          <a:p>
            <a:r>
              <a:rPr lang="ru-RU" dirty="0"/>
              <a:t>    cv2.waitKey(0)</a:t>
            </a:r>
          </a:p>
          <a:p>
            <a:r>
              <a:rPr lang="ru-RU" dirty="0"/>
              <a:t>    cv2.imwrite('graygirl.jpg', </a:t>
            </a:r>
            <a:r>
              <a:rPr lang="ru-RU" dirty="0" err="1"/>
              <a:t>img</a:t>
            </a:r>
            <a:r>
              <a:rPr lang="ru-RU" dirty="0"/>
              <a:t>)</a:t>
            </a:r>
          </a:p>
          <a:p>
            <a:endParaRPr lang="ru-RU" dirty="0"/>
          </a:p>
          <a:p>
            <a:endParaRPr lang="ru-RU" dirty="0"/>
          </a:p>
          <a:p>
            <a:endParaRPr lang="ru-RU" dirty="0"/>
          </a:p>
          <a:p>
            <a:r>
              <a:rPr lang="ru-RU" dirty="0" err="1"/>
              <a:t>def</a:t>
            </a:r>
            <a:r>
              <a:rPr lang="ru-RU" dirty="0"/>
              <a:t> </a:t>
            </a:r>
            <a:r>
              <a:rPr lang="ru-RU" dirty="0" err="1"/>
              <a:t>accessing_and_manipulating</a:t>
            </a:r>
            <a:r>
              <a:rPr lang="ru-RU" dirty="0"/>
              <a:t>():</a:t>
            </a:r>
          </a:p>
          <a:p>
            <a:r>
              <a:rPr lang="ru-RU" dirty="0"/>
              <a:t>    </a:t>
            </a:r>
            <a:r>
              <a:rPr lang="ru-RU" dirty="0" err="1"/>
              <a:t>img</a:t>
            </a:r>
            <a:r>
              <a:rPr lang="ru-RU" dirty="0"/>
              <a:t> = cv2.imread('</a:t>
            </a:r>
            <a:r>
              <a:rPr lang="ru-RU" dirty="0" err="1"/>
              <a:t>images</a:t>
            </a:r>
            <a:r>
              <a:rPr lang="ru-RU" dirty="0"/>
              <a:t>/girl.jpg')</a:t>
            </a:r>
          </a:p>
          <a:p>
            <a:r>
              <a:rPr lang="ru-RU" dirty="0"/>
              <a:t>    </a:t>
            </a:r>
            <a:r>
              <a:rPr lang="ru-RU" dirty="0" err="1"/>
              <a:t>print</a:t>
            </a:r>
            <a:r>
              <a:rPr lang="ru-RU" dirty="0"/>
              <a:t>("Высота:"+</a:t>
            </a:r>
            <a:r>
              <a:rPr lang="ru-RU" dirty="0" err="1"/>
              <a:t>str</a:t>
            </a:r>
            <a:r>
              <a:rPr lang="ru-RU" dirty="0"/>
              <a:t>(</a:t>
            </a:r>
            <a:r>
              <a:rPr lang="ru-RU" dirty="0" err="1"/>
              <a:t>img.shape</a:t>
            </a:r>
            <a:r>
              <a:rPr lang="ru-RU" dirty="0"/>
              <a:t>[0]))</a:t>
            </a:r>
          </a:p>
          <a:p>
            <a:r>
              <a:rPr lang="ru-RU" dirty="0"/>
              <a:t>    </a:t>
            </a:r>
            <a:r>
              <a:rPr lang="ru-RU" dirty="0" err="1"/>
              <a:t>print</a:t>
            </a:r>
            <a:r>
              <a:rPr lang="ru-RU" dirty="0"/>
              <a:t>("Ширина:" + </a:t>
            </a:r>
            <a:r>
              <a:rPr lang="ru-RU" dirty="0" err="1"/>
              <a:t>str</a:t>
            </a:r>
            <a:r>
              <a:rPr lang="ru-RU" dirty="0"/>
              <a:t>(</a:t>
            </a:r>
            <a:r>
              <a:rPr lang="ru-RU" dirty="0" err="1"/>
              <a:t>img.shape</a:t>
            </a:r>
            <a:r>
              <a:rPr lang="ru-RU" dirty="0"/>
              <a:t>[1]))</a:t>
            </a:r>
          </a:p>
          <a:p>
            <a:r>
              <a:rPr lang="ru-RU" dirty="0"/>
              <a:t>    </a:t>
            </a:r>
            <a:r>
              <a:rPr lang="ru-RU" dirty="0" err="1"/>
              <a:t>print</a:t>
            </a:r>
            <a:r>
              <a:rPr lang="ru-RU" dirty="0"/>
              <a:t>("Количество каналов:" + </a:t>
            </a:r>
            <a:r>
              <a:rPr lang="ru-RU" dirty="0" err="1"/>
              <a:t>str</a:t>
            </a:r>
            <a:r>
              <a:rPr lang="ru-RU" dirty="0"/>
              <a:t>(</a:t>
            </a:r>
            <a:r>
              <a:rPr lang="ru-RU" dirty="0" err="1"/>
              <a:t>img.shape</a:t>
            </a:r>
            <a:r>
              <a:rPr lang="ru-RU" dirty="0"/>
              <a:t>[2]))</a:t>
            </a:r>
          </a:p>
          <a:p>
            <a:r>
              <a:rPr lang="ru-RU" dirty="0"/>
              <a:t>    (b, g, r) = </a:t>
            </a:r>
            <a:r>
              <a:rPr lang="ru-RU" dirty="0" err="1"/>
              <a:t>img</a:t>
            </a:r>
            <a:r>
              <a:rPr lang="ru-RU" dirty="0"/>
              <a:t>[0, 0]</a:t>
            </a:r>
          </a:p>
          <a:p>
            <a:r>
              <a:rPr lang="ru-RU" dirty="0"/>
              <a:t>    </a:t>
            </a:r>
            <a:r>
              <a:rPr lang="ru-RU" dirty="0" err="1"/>
              <a:t>print</a:t>
            </a:r>
            <a:r>
              <a:rPr lang="ru-RU" dirty="0"/>
              <a:t>("Красный: {}, Зелёный: {}, Синий: {}".</a:t>
            </a:r>
            <a:r>
              <a:rPr lang="ru-RU" dirty="0" err="1"/>
              <a:t>format</a:t>
            </a:r>
            <a:r>
              <a:rPr lang="ru-RU" dirty="0"/>
              <a:t>(r, g, b))</a:t>
            </a:r>
          </a:p>
          <a:p>
            <a:r>
              <a:rPr lang="ru-RU" dirty="0"/>
              <a:t>    </a:t>
            </a:r>
            <a:r>
              <a:rPr lang="ru-RU" dirty="0" err="1"/>
              <a:t>img</a:t>
            </a:r>
            <a:r>
              <a:rPr lang="ru-RU" dirty="0"/>
              <a:t>[0, 0] = (255, 0, 0)</a:t>
            </a:r>
          </a:p>
          <a:p>
            <a:r>
              <a:rPr lang="ru-RU" dirty="0"/>
              <a:t>    (b, g, r) = </a:t>
            </a:r>
            <a:r>
              <a:rPr lang="ru-RU" dirty="0" err="1"/>
              <a:t>img</a:t>
            </a:r>
            <a:r>
              <a:rPr lang="ru-RU" dirty="0"/>
              <a:t>[0, 0]</a:t>
            </a:r>
          </a:p>
          <a:p>
            <a:r>
              <a:rPr lang="ru-RU" dirty="0"/>
              <a:t>    </a:t>
            </a:r>
            <a:r>
              <a:rPr lang="ru-RU" dirty="0" err="1"/>
              <a:t>print</a:t>
            </a:r>
            <a:r>
              <a:rPr lang="ru-RU" dirty="0"/>
              <a:t>("Красный: {}, Зелёный: {}, Синий: {}".</a:t>
            </a:r>
            <a:r>
              <a:rPr lang="ru-RU" dirty="0" err="1"/>
              <a:t>format</a:t>
            </a:r>
            <a:r>
              <a:rPr lang="ru-RU" dirty="0"/>
              <a:t>(r, g, b))</a:t>
            </a:r>
          </a:p>
        </p:txBody>
      </p:sp>
    </p:spTree>
    <p:extLst>
      <p:ext uri="{BB962C8B-B14F-4D97-AF65-F5344CB8AC3E}">
        <p14:creationId xmlns:p14="http://schemas.microsoft.com/office/powerpoint/2010/main" val="154933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40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871A-528F-E142-3B12-2F935E439AED}"/>
            </a:ext>
          </a:extLst>
        </p:cNvPr>
        <p:cNvGrpSpPr/>
        <p:nvPr/>
      </p:nvGrpSpPr>
      <p:grpSpPr>
        <a:xfrm>
          <a:off x="0" y="0"/>
          <a:ext cx="0" cy="0"/>
          <a:chOff x="0" y="0"/>
          <a:chExt cx="0" cy="0"/>
        </a:xfrm>
      </p:grpSpPr>
      <p:pic>
        <p:nvPicPr>
          <p:cNvPr id="5" name="Рисунок 4">
            <a:extLst>
              <a:ext uri="{FF2B5EF4-FFF2-40B4-BE49-F238E27FC236}">
                <a16:creationId xmlns:a16="http://schemas.microsoft.com/office/drawing/2014/main" id="{DB9AD2DB-A3E3-EE01-C9A4-698AEABB7FFF}"/>
              </a:ext>
            </a:extLst>
          </p:cNvPr>
          <p:cNvPicPr>
            <a:picLocks noChangeAspect="1"/>
          </p:cNvPicPr>
          <p:nvPr/>
        </p:nvPicPr>
        <p:blipFill>
          <a:blip r:embed="rId2"/>
          <a:stretch>
            <a:fillRect/>
          </a:stretch>
        </p:blipFill>
        <p:spPr>
          <a:xfrm>
            <a:off x="7056858" y="569944"/>
            <a:ext cx="4591050" cy="3124200"/>
          </a:xfrm>
          <a:prstGeom prst="rect">
            <a:avLst/>
          </a:prstGeom>
        </p:spPr>
      </p:pic>
      <p:sp>
        <p:nvSpPr>
          <p:cNvPr id="2" name="TextBox 1">
            <a:extLst>
              <a:ext uri="{FF2B5EF4-FFF2-40B4-BE49-F238E27FC236}">
                <a16:creationId xmlns:a16="http://schemas.microsoft.com/office/drawing/2014/main" id="{8AF5DB62-1926-BD69-EA38-76E40054B73B}"/>
              </a:ext>
            </a:extLst>
          </p:cNvPr>
          <p:cNvSpPr txBox="1"/>
          <p:nvPr/>
        </p:nvSpPr>
        <p:spPr>
          <a:xfrm>
            <a:off x="1446245" y="1222310"/>
            <a:ext cx="1861407" cy="707886"/>
          </a:xfrm>
          <a:prstGeom prst="rect">
            <a:avLst/>
          </a:prstGeom>
          <a:noFill/>
        </p:spPr>
        <p:txBody>
          <a:bodyPr wrap="none" rtlCol="0">
            <a:spAutoFit/>
          </a:bodyPr>
          <a:lstStyle/>
          <a:p>
            <a:r>
              <a:rPr lang="ru-RU" sz="4000" dirty="0"/>
              <a:t>Часть 2 </a:t>
            </a:r>
          </a:p>
        </p:txBody>
      </p:sp>
    </p:spTree>
    <p:extLst>
      <p:ext uri="{BB962C8B-B14F-4D97-AF65-F5344CB8AC3E}">
        <p14:creationId xmlns:p14="http://schemas.microsoft.com/office/powerpoint/2010/main" val="306475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968D72-205F-39B5-D035-69287237DE54}"/>
              </a:ext>
            </a:extLst>
          </p:cNvPr>
          <p:cNvSpPr txBox="1"/>
          <p:nvPr/>
        </p:nvSpPr>
        <p:spPr>
          <a:xfrm>
            <a:off x="641480" y="318902"/>
            <a:ext cx="10975132" cy="923330"/>
          </a:xfrm>
          <a:prstGeom prst="rect">
            <a:avLst/>
          </a:prstGeom>
          <a:noFill/>
        </p:spPr>
        <p:txBody>
          <a:bodyPr wrap="square">
            <a:spAutoFit/>
          </a:bodyPr>
          <a:lstStyle/>
          <a:p>
            <a:r>
              <a:rPr lang="ru-RU" dirty="0" err="1">
                <a:solidFill>
                  <a:srgbClr val="333333"/>
                </a:solidFill>
                <a:latin typeface="-apple-system"/>
              </a:rPr>
              <a:t>П</a:t>
            </a:r>
            <a:r>
              <a:rPr lang="ru-RU" b="0" i="0" dirty="0" err="1">
                <a:solidFill>
                  <a:srgbClr val="333333"/>
                </a:solidFill>
                <a:effectLst/>
                <a:latin typeface="-apple-system"/>
              </a:rPr>
              <a:t>ристуем</a:t>
            </a:r>
            <a:r>
              <a:rPr lang="ru-RU" b="0" i="0" dirty="0">
                <a:solidFill>
                  <a:srgbClr val="333333"/>
                </a:solidFill>
                <a:effectLst/>
                <a:latin typeface="-apple-system"/>
              </a:rPr>
              <a:t> к базовым преобразованиям изображений: изменение размера, смещение вдоль осей, кадрирование(обрезка), поворот.</a:t>
            </a:r>
            <a:br>
              <a:rPr lang="ru-RU" dirty="0"/>
            </a:br>
            <a:endParaRPr lang="ru-RU" dirty="0"/>
          </a:p>
        </p:txBody>
      </p:sp>
      <p:sp>
        <p:nvSpPr>
          <p:cNvPr id="6" name="TextBox 5">
            <a:extLst>
              <a:ext uri="{FF2B5EF4-FFF2-40B4-BE49-F238E27FC236}">
                <a16:creationId xmlns:a16="http://schemas.microsoft.com/office/drawing/2014/main" id="{D55C0BA5-65CB-5298-18A5-F6D469BABDD4}"/>
              </a:ext>
            </a:extLst>
          </p:cNvPr>
          <p:cNvSpPr txBox="1"/>
          <p:nvPr/>
        </p:nvSpPr>
        <p:spPr>
          <a:xfrm>
            <a:off x="641480" y="1430704"/>
            <a:ext cx="10872496" cy="1200329"/>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Изменение размера изображения</a:t>
            </a:r>
          </a:p>
          <a:p>
            <a:pPr algn="l"/>
            <a:br>
              <a:rPr lang="ru-RU" dirty="0"/>
            </a:br>
            <a:r>
              <a:rPr lang="ru-RU" b="0" i="0" dirty="0">
                <a:solidFill>
                  <a:srgbClr val="333333"/>
                </a:solidFill>
                <a:effectLst/>
                <a:latin typeface="-apple-system"/>
              </a:rPr>
              <a:t>Первый метод, который мы изучим — это как поменять высоту и ширину у изображения. Для этого в </a:t>
            </a:r>
            <a:r>
              <a:rPr lang="ru-RU" b="0" i="0" dirty="0" err="1">
                <a:solidFill>
                  <a:srgbClr val="333333"/>
                </a:solidFill>
                <a:effectLst/>
                <a:latin typeface="-apple-system"/>
              </a:rPr>
              <a:t>opencv</a:t>
            </a:r>
            <a:r>
              <a:rPr lang="ru-RU" b="0" i="0" dirty="0">
                <a:solidFill>
                  <a:srgbClr val="333333"/>
                </a:solidFill>
                <a:effectLst/>
                <a:latin typeface="-apple-system"/>
              </a:rPr>
              <a:t> есть такая функция как </a:t>
            </a:r>
            <a:r>
              <a:rPr lang="ru-RU" b="0" i="0" dirty="0" err="1">
                <a:solidFill>
                  <a:srgbClr val="333333"/>
                </a:solidFill>
                <a:effectLst/>
                <a:latin typeface="-apple-system"/>
              </a:rPr>
              <a:t>resize</a:t>
            </a:r>
            <a:r>
              <a:rPr lang="ru-RU" b="0" i="0" dirty="0">
                <a:solidFill>
                  <a:srgbClr val="333333"/>
                </a:solidFill>
                <a:effectLst/>
                <a:latin typeface="-apple-system"/>
              </a:rPr>
              <a:t>():</a:t>
            </a:r>
          </a:p>
        </p:txBody>
      </p:sp>
      <p:pic>
        <p:nvPicPr>
          <p:cNvPr id="8" name="Рисунок 7">
            <a:extLst>
              <a:ext uri="{FF2B5EF4-FFF2-40B4-BE49-F238E27FC236}">
                <a16:creationId xmlns:a16="http://schemas.microsoft.com/office/drawing/2014/main" id="{84E6BFC4-A984-195A-2FEA-9E074E777B7F}"/>
              </a:ext>
            </a:extLst>
          </p:cNvPr>
          <p:cNvPicPr>
            <a:picLocks noChangeAspect="1"/>
          </p:cNvPicPr>
          <p:nvPr/>
        </p:nvPicPr>
        <p:blipFill>
          <a:blip r:embed="rId2"/>
          <a:stretch>
            <a:fillRect/>
          </a:stretch>
        </p:blipFill>
        <p:spPr>
          <a:xfrm>
            <a:off x="641480" y="3019425"/>
            <a:ext cx="5876925" cy="819150"/>
          </a:xfrm>
          <a:prstGeom prst="rect">
            <a:avLst/>
          </a:prstGeom>
        </p:spPr>
      </p:pic>
      <p:sp>
        <p:nvSpPr>
          <p:cNvPr id="10" name="TextBox 9">
            <a:extLst>
              <a:ext uri="{FF2B5EF4-FFF2-40B4-BE49-F238E27FC236}">
                <a16:creationId xmlns:a16="http://schemas.microsoft.com/office/drawing/2014/main" id="{1EF5AA60-AC98-F50F-CE11-F16E9DE4EC99}"/>
              </a:ext>
            </a:extLst>
          </p:cNvPr>
          <p:cNvSpPr txBox="1"/>
          <p:nvPr/>
        </p:nvSpPr>
        <p:spPr>
          <a:xfrm>
            <a:off x="531164" y="4134634"/>
            <a:ext cx="10975131" cy="1477328"/>
          </a:xfrm>
          <a:prstGeom prst="rect">
            <a:avLst/>
          </a:prstGeom>
          <a:noFill/>
        </p:spPr>
        <p:txBody>
          <a:bodyPr wrap="square">
            <a:spAutoFit/>
          </a:bodyPr>
          <a:lstStyle/>
          <a:p>
            <a:r>
              <a:rPr lang="ru-RU" b="0" i="0" dirty="0">
                <a:solidFill>
                  <a:srgbClr val="333333"/>
                </a:solidFill>
                <a:effectLst/>
                <a:latin typeface="-apple-system"/>
              </a:rPr>
              <a:t>Данная функция первым аргументом принимает изображение, размер которого мы хотим изменить, вторым — кортеж, который должен содержать в себе ширину и высоту для нового изображения, третьим — метод интерполяции(необязательный). Интерполяция — это алгоритм, который находит неизвестные промежуточные значения по имеющемуся набору известных значений. Фактически, это то, как будут заполняться новые пиксели при модификации размера изображения. </a:t>
            </a:r>
            <a:endParaRPr lang="ru-RU" dirty="0"/>
          </a:p>
        </p:txBody>
      </p:sp>
    </p:spTree>
    <p:extLst>
      <p:ext uri="{BB962C8B-B14F-4D97-AF65-F5344CB8AC3E}">
        <p14:creationId xmlns:p14="http://schemas.microsoft.com/office/powerpoint/2010/main" val="383188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64CFCF-9836-ABB8-0786-8E38FF846EAD}"/>
              </a:ext>
            </a:extLst>
          </p:cNvPr>
          <p:cNvSpPr txBox="1"/>
          <p:nvPr/>
        </p:nvSpPr>
        <p:spPr>
          <a:xfrm>
            <a:off x="398883" y="337877"/>
            <a:ext cx="11478985" cy="2585323"/>
          </a:xfrm>
          <a:prstGeom prst="rect">
            <a:avLst/>
          </a:prstGeom>
          <a:noFill/>
        </p:spPr>
        <p:txBody>
          <a:bodyPr wrap="square">
            <a:spAutoFit/>
          </a:bodyPr>
          <a:lstStyle/>
          <a:p>
            <a:r>
              <a:rPr lang="ru-RU" b="0" i="0" dirty="0">
                <a:solidFill>
                  <a:srgbClr val="333333"/>
                </a:solidFill>
                <a:effectLst/>
                <a:latin typeface="-apple-system"/>
              </a:rPr>
              <a:t>К примеру, интерполяция методом ближайшего соседа (cv2.INTER_NEAREST) просто берёт для каждого пикселя итогового изображения один пиксель исходного, который наиболее близкий к его положению — это самый простой и быстрый способ. Кроме этого метода в </a:t>
            </a:r>
            <a:r>
              <a:rPr lang="ru-RU" b="0" i="0" dirty="0" err="1">
                <a:solidFill>
                  <a:srgbClr val="333333"/>
                </a:solidFill>
                <a:effectLst/>
                <a:latin typeface="-apple-system"/>
              </a:rPr>
              <a:t>opencv</a:t>
            </a:r>
            <a:r>
              <a:rPr lang="ru-RU" b="0" i="0" dirty="0">
                <a:solidFill>
                  <a:srgbClr val="333333"/>
                </a:solidFill>
                <a:effectLst/>
                <a:latin typeface="-apple-system"/>
              </a:rPr>
              <a:t> существуют следующие: cv2.INTER_AREA, cv2.INTER_LINEAR( используется по умолчанию), cv2.INTER_CUBIC и cv2.INTER_LANCZOS4. Наиболее предпочтительным методом интерполяции для сжатия изображения является cv2.INTER_AREA, для </a:t>
            </a:r>
            <a:r>
              <a:rPr lang="ru-RU" b="0" i="0" dirty="0" err="1">
                <a:solidFill>
                  <a:srgbClr val="333333"/>
                </a:solidFill>
                <a:effectLst/>
                <a:latin typeface="-apple-system"/>
              </a:rPr>
              <a:t>увелечения</a:t>
            </a:r>
            <a:r>
              <a:rPr lang="ru-RU" b="0" i="0" dirty="0">
                <a:solidFill>
                  <a:srgbClr val="333333"/>
                </a:solidFill>
                <a:effectLst/>
                <a:latin typeface="-apple-system"/>
              </a:rPr>
              <a:t> — cv2.INTER_LINEAR. От данного метода зависит качество конечного изображения, но как показывает практика, если мы уменьшаем/увеличиваем изображение меньше, чем в 1.5 раза, то не важно каким методом интерполяции мы воспользовались — качество будет схожим. Данное утверждение можно проверить на практике. Напишем следующий код:</a:t>
            </a:r>
            <a:endParaRPr lang="ru-RU" dirty="0"/>
          </a:p>
        </p:txBody>
      </p:sp>
      <p:pic>
        <p:nvPicPr>
          <p:cNvPr id="5" name="Рисунок 4">
            <a:extLst>
              <a:ext uri="{FF2B5EF4-FFF2-40B4-BE49-F238E27FC236}">
                <a16:creationId xmlns:a16="http://schemas.microsoft.com/office/drawing/2014/main" id="{9593DEDC-D45B-F79B-A110-10BFF915A0D2}"/>
              </a:ext>
            </a:extLst>
          </p:cNvPr>
          <p:cNvPicPr>
            <a:picLocks noChangeAspect="1"/>
          </p:cNvPicPr>
          <p:nvPr/>
        </p:nvPicPr>
        <p:blipFill>
          <a:blip r:embed="rId2"/>
          <a:stretch>
            <a:fillRect/>
          </a:stretch>
        </p:blipFill>
        <p:spPr>
          <a:xfrm>
            <a:off x="1120159" y="3557393"/>
            <a:ext cx="7115175" cy="1590675"/>
          </a:xfrm>
          <a:prstGeom prst="rect">
            <a:avLst/>
          </a:prstGeom>
        </p:spPr>
      </p:pic>
    </p:spTree>
    <p:extLst>
      <p:ext uri="{BB962C8B-B14F-4D97-AF65-F5344CB8AC3E}">
        <p14:creationId xmlns:p14="http://schemas.microsoft.com/office/powerpoint/2010/main" val="58909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829DA-5451-8066-DE0B-83233CCFE3B0}"/>
              </a:ext>
            </a:extLst>
          </p:cNvPr>
          <p:cNvSpPr txBox="1"/>
          <p:nvPr/>
        </p:nvSpPr>
        <p:spPr>
          <a:xfrm>
            <a:off x="370892" y="392086"/>
            <a:ext cx="11432332" cy="646331"/>
          </a:xfrm>
          <a:prstGeom prst="rect">
            <a:avLst/>
          </a:prstGeom>
          <a:noFill/>
        </p:spPr>
        <p:txBody>
          <a:bodyPr wrap="square">
            <a:spAutoFit/>
          </a:bodyPr>
          <a:lstStyle/>
          <a:p>
            <a:r>
              <a:rPr lang="ru-RU" b="0" i="0" dirty="0">
                <a:solidFill>
                  <a:srgbClr val="333333"/>
                </a:solidFill>
                <a:effectLst/>
                <a:latin typeface="-apple-system"/>
              </a:rPr>
              <a:t>Слева — изображение с интерполяцией методом ближайшего соседа, справа — изображение с билинейной интерполяцией:</a:t>
            </a:r>
            <a:endParaRPr lang="ru-RU" dirty="0"/>
          </a:p>
        </p:txBody>
      </p:sp>
      <p:pic>
        <p:nvPicPr>
          <p:cNvPr id="5" name="Рисунок 4">
            <a:extLst>
              <a:ext uri="{FF2B5EF4-FFF2-40B4-BE49-F238E27FC236}">
                <a16:creationId xmlns:a16="http://schemas.microsoft.com/office/drawing/2014/main" id="{86ABD064-CF62-C2EA-FFD7-A882C7F03C25}"/>
              </a:ext>
            </a:extLst>
          </p:cNvPr>
          <p:cNvPicPr>
            <a:picLocks noChangeAspect="1"/>
          </p:cNvPicPr>
          <p:nvPr/>
        </p:nvPicPr>
        <p:blipFill>
          <a:blip r:embed="rId2"/>
          <a:stretch>
            <a:fillRect/>
          </a:stretch>
        </p:blipFill>
        <p:spPr>
          <a:xfrm>
            <a:off x="901959" y="1675817"/>
            <a:ext cx="8839200" cy="4476750"/>
          </a:xfrm>
          <a:prstGeom prst="rect">
            <a:avLst/>
          </a:prstGeom>
        </p:spPr>
      </p:pic>
    </p:spTree>
    <p:extLst>
      <p:ext uri="{BB962C8B-B14F-4D97-AF65-F5344CB8AC3E}">
        <p14:creationId xmlns:p14="http://schemas.microsoft.com/office/powerpoint/2010/main" val="160216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15B55A-16C8-333B-CF86-0FC4E220FB83}"/>
              </a:ext>
            </a:extLst>
          </p:cNvPr>
          <p:cNvSpPr>
            <a:spLocks noChangeArrowheads="1"/>
          </p:cNvSpPr>
          <p:nvPr/>
        </p:nvSpPr>
        <p:spPr bwMode="auto">
          <a:xfrm>
            <a:off x="961054" y="659011"/>
            <a:ext cx="9206204" cy="369331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dirty="0">
                <a:ln>
                  <a:noFill/>
                </a:ln>
                <a:solidFill>
                  <a:srgbClr val="242424"/>
                </a:solidFill>
                <a:effectLst/>
                <a:latin typeface="source-serif-pro"/>
              </a:rPr>
              <a:t>Если вы — частый пользователь </a:t>
            </a:r>
            <a:r>
              <a:rPr kumimoji="0" lang="ru-RU" altLang="ru-RU" sz="2400" b="0" i="0" u="none" strike="noStrike" cap="none" normalizeH="0" baseline="0" dirty="0" err="1">
                <a:ln>
                  <a:noFill/>
                </a:ln>
                <a:solidFill>
                  <a:srgbClr val="242424"/>
                </a:solidFill>
                <a:effectLst/>
                <a:latin typeface="source-serif-pro"/>
              </a:rPr>
              <a:t>IPython</a:t>
            </a:r>
            <a:r>
              <a:rPr kumimoji="0" lang="ru-RU" altLang="ru-RU" sz="2400" b="0" i="0" u="none" strike="noStrike" cap="none" normalizeH="0" baseline="0" dirty="0">
                <a:ln>
                  <a:noFill/>
                </a:ln>
                <a:solidFill>
                  <a:srgbClr val="242424"/>
                </a:solidFill>
                <a:effectLst/>
                <a:latin typeface="source-serif-pro"/>
              </a:rPr>
              <a:t> или </a:t>
            </a:r>
            <a:r>
              <a:rPr kumimoji="0" lang="ru-RU" altLang="ru-RU" sz="2400" b="0" i="0" u="none" strike="noStrike" cap="none" normalizeH="0" baseline="0" dirty="0" err="1">
                <a:ln>
                  <a:noFill/>
                </a:ln>
                <a:solidFill>
                  <a:srgbClr val="242424"/>
                </a:solidFill>
                <a:effectLst/>
                <a:latin typeface="source-serif-pro"/>
              </a:rPr>
              <a:t>Jupyter</a:t>
            </a:r>
            <a:r>
              <a:rPr kumimoji="0" lang="ru-RU" altLang="ru-RU" sz="2400" b="0" i="0" u="none" strike="noStrike" cap="none" normalizeH="0" baseline="0" dirty="0">
                <a:ln>
                  <a:noFill/>
                </a:ln>
                <a:solidFill>
                  <a:srgbClr val="242424"/>
                </a:solidFill>
                <a:effectLst/>
                <a:latin typeface="source-serif-pro"/>
              </a:rPr>
              <a:t> </a:t>
            </a:r>
            <a:r>
              <a:rPr kumimoji="0" lang="ru-RU" altLang="ru-RU" sz="2400" b="0" i="0" u="none" strike="noStrike" cap="none" normalizeH="0" baseline="0" dirty="0" err="1">
                <a:ln>
                  <a:noFill/>
                </a:ln>
                <a:solidFill>
                  <a:srgbClr val="242424"/>
                </a:solidFill>
                <a:effectLst/>
                <a:latin typeface="source-serif-pro"/>
              </a:rPr>
              <a:t>Notebooks</a:t>
            </a:r>
            <a:r>
              <a:rPr kumimoji="0" lang="ru-RU" altLang="ru-RU" sz="2400" b="0" i="0" u="none" strike="noStrike" cap="none" normalizeH="0" baseline="0" dirty="0">
                <a:ln>
                  <a:noFill/>
                </a:ln>
                <a:solidFill>
                  <a:srgbClr val="242424"/>
                </a:solidFill>
                <a:effectLst/>
                <a:latin typeface="source-serif-pro"/>
              </a:rPr>
              <a:t> и вам надоело постоянно импортировать одни и те же библиотеки, то попробуйте этот способ:</a:t>
            </a:r>
            <a:endParaRPr kumimoji="0" lang="ru-RU" altLang="ru-RU"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2400" b="0" i="0" u="none" strike="noStrike" cap="none" normalizeH="0" baseline="0" dirty="0">
                <a:ln>
                  <a:noFill/>
                </a:ln>
                <a:solidFill>
                  <a:srgbClr val="242424"/>
                </a:solidFill>
                <a:effectLst/>
                <a:latin typeface="source-serif-pro"/>
              </a:rPr>
              <a:t>Перейдите к </a:t>
            </a:r>
            <a:r>
              <a:rPr kumimoji="0" lang="ru-RU" altLang="ru-RU" sz="2400" b="0" i="0" u="none" strike="noStrike" cap="none" normalizeH="0" baseline="0" dirty="0">
                <a:ln>
                  <a:noFill/>
                </a:ln>
                <a:solidFill>
                  <a:srgbClr val="242424"/>
                </a:solidFill>
                <a:effectLst/>
                <a:latin typeface="source-code-pro"/>
              </a:rPr>
              <a:t>~/.</a:t>
            </a:r>
            <a:r>
              <a:rPr kumimoji="0" lang="ru-RU" altLang="ru-RU" sz="2400" b="0" i="0" u="none" strike="noStrike" cap="none" normalizeH="0" baseline="0" dirty="0" err="1">
                <a:ln>
                  <a:noFill/>
                </a:ln>
                <a:solidFill>
                  <a:srgbClr val="242424"/>
                </a:solidFill>
                <a:effectLst/>
                <a:latin typeface="source-code-pro"/>
              </a:rPr>
              <a:t>ipython</a:t>
            </a:r>
            <a:r>
              <a:rPr kumimoji="0" lang="ru-RU" altLang="ru-RU" sz="2400" b="0" i="0" u="none" strike="noStrike" cap="none" normalizeH="0" baseline="0" dirty="0">
                <a:ln>
                  <a:noFill/>
                </a:ln>
                <a:solidFill>
                  <a:srgbClr val="242424"/>
                </a:solidFill>
                <a:effectLst/>
                <a:latin typeface="source-code-pro"/>
              </a:rPr>
              <a:t>/</a:t>
            </a:r>
            <a:r>
              <a:rPr kumimoji="0" lang="ru-RU" altLang="ru-RU" sz="2400" b="0" i="0" u="none" strike="noStrike" cap="none" normalizeH="0" baseline="0" dirty="0" err="1">
                <a:ln>
                  <a:noFill/>
                </a:ln>
                <a:solidFill>
                  <a:srgbClr val="242424"/>
                </a:solidFill>
                <a:effectLst/>
                <a:latin typeface="source-code-pro"/>
              </a:rPr>
              <a:t>profile_default</a:t>
            </a:r>
            <a:endParaRPr kumimoji="0" lang="ru-RU" altLang="ru-RU" sz="2400" b="0" i="0" u="none" strike="noStrike" cap="none" normalizeH="0" baseline="0" dirty="0">
              <a:ln>
                <a:noFill/>
              </a:ln>
              <a:solidFill>
                <a:srgbClr val="242424"/>
              </a:solidFill>
              <a:effectLst/>
              <a:latin typeface="source-serif-pro"/>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ru-RU" altLang="ru-RU" sz="2400" b="0" i="0" u="none" strike="noStrike" cap="none" normalizeH="0" baseline="0" dirty="0">
                <a:ln>
                  <a:noFill/>
                </a:ln>
                <a:solidFill>
                  <a:srgbClr val="242424"/>
                </a:solidFill>
                <a:effectLst/>
                <a:latin typeface="source-serif-pro"/>
              </a:rPr>
              <a:t>Создайте папку </a:t>
            </a:r>
            <a:r>
              <a:rPr kumimoji="0" lang="ru-RU" altLang="ru-RU" sz="2400" b="0" i="0" u="none" strike="noStrike" cap="none" normalizeH="0" baseline="0" dirty="0" err="1">
                <a:ln>
                  <a:noFill/>
                </a:ln>
                <a:solidFill>
                  <a:srgbClr val="242424"/>
                </a:solidFill>
                <a:effectLst/>
                <a:latin typeface="source-code-pro"/>
              </a:rPr>
              <a:t>startup</a:t>
            </a:r>
            <a:r>
              <a:rPr kumimoji="0" lang="ru-RU" altLang="ru-RU" sz="2400" b="0" i="0" u="none" strike="noStrike" cap="none" normalizeH="0" baseline="0" dirty="0">
                <a:ln>
                  <a:noFill/>
                </a:ln>
                <a:solidFill>
                  <a:srgbClr val="242424"/>
                </a:solidFill>
                <a:effectLst/>
                <a:latin typeface="source-serif-pro"/>
              </a:rPr>
              <a:t>, если она отсутствует</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ru-RU" altLang="ru-RU" sz="2400" b="0" i="0" u="none" strike="noStrike" cap="none" normalizeH="0" baseline="0" dirty="0">
                <a:ln>
                  <a:noFill/>
                </a:ln>
                <a:solidFill>
                  <a:srgbClr val="242424"/>
                </a:solidFill>
                <a:effectLst/>
                <a:latin typeface="source-serif-pro"/>
              </a:rPr>
              <a:t>Добавьте новый файл Python под названием </a:t>
            </a:r>
            <a:r>
              <a:rPr kumimoji="0" lang="ru-RU" altLang="ru-RU" sz="2400" b="0" i="0" u="none" strike="noStrike" cap="none" normalizeH="0" baseline="0" dirty="0">
                <a:ln>
                  <a:noFill/>
                </a:ln>
                <a:solidFill>
                  <a:srgbClr val="242424"/>
                </a:solidFill>
                <a:effectLst/>
                <a:latin typeface="source-code-pro"/>
              </a:rPr>
              <a:t>start.py</a:t>
            </a:r>
            <a:endParaRPr kumimoji="0" lang="ru-RU" altLang="ru-RU" sz="2400" b="0" i="0" u="none" strike="noStrike" cap="none" normalizeH="0" baseline="0" dirty="0">
              <a:ln>
                <a:noFill/>
              </a:ln>
              <a:solidFill>
                <a:srgbClr val="242424"/>
              </a:solidFill>
              <a:effectLst/>
              <a:latin typeface="source-serif-pro"/>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ru-RU" altLang="ru-RU" sz="2400" b="0" i="0" u="none" strike="noStrike" cap="none" normalizeH="0" baseline="0" dirty="0">
                <a:ln>
                  <a:noFill/>
                </a:ln>
                <a:solidFill>
                  <a:srgbClr val="242424"/>
                </a:solidFill>
                <a:effectLst/>
                <a:latin typeface="source-serif-pro"/>
              </a:rPr>
              <a:t>Добавьте файлы, которые нужно импортировать</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ru-RU" altLang="ru-RU" sz="2400" b="0" i="0" u="none" strike="noStrike" cap="none" normalizeH="0" baseline="0" dirty="0">
                <a:ln>
                  <a:noFill/>
                </a:ln>
                <a:solidFill>
                  <a:srgbClr val="242424"/>
                </a:solidFill>
                <a:effectLst/>
                <a:latin typeface="source-serif-pro"/>
              </a:rPr>
              <a:t>Запустите </a:t>
            </a:r>
            <a:r>
              <a:rPr kumimoji="0" lang="ru-RU" altLang="ru-RU" sz="2400" b="0" i="0" u="none" strike="noStrike" cap="none" normalizeH="0" baseline="0" dirty="0" err="1">
                <a:ln>
                  <a:noFill/>
                </a:ln>
                <a:solidFill>
                  <a:srgbClr val="242424"/>
                </a:solidFill>
                <a:effectLst/>
                <a:latin typeface="source-serif-pro"/>
              </a:rPr>
              <a:t>IPython</a:t>
            </a:r>
            <a:r>
              <a:rPr kumimoji="0" lang="ru-RU" altLang="ru-RU" sz="2400" b="0" i="0" u="none" strike="noStrike" cap="none" normalizeH="0" baseline="0" dirty="0">
                <a:ln>
                  <a:noFill/>
                </a:ln>
                <a:solidFill>
                  <a:srgbClr val="242424"/>
                </a:solidFill>
                <a:effectLst/>
                <a:latin typeface="source-serif-pro"/>
              </a:rPr>
              <a:t> или </a:t>
            </a:r>
            <a:r>
              <a:rPr kumimoji="0" lang="ru-RU" altLang="ru-RU" sz="2400" b="0" i="0" u="none" strike="noStrike" cap="none" normalizeH="0" baseline="0" dirty="0" err="1">
                <a:ln>
                  <a:noFill/>
                </a:ln>
                <a:solidFill>
                  <a:srgbClr val="242424"/>
                </a:solidFill>
                <a:effectLst/>
                <a:latin typeface="source-serif-pro"/>
              </a:rPr>
              <a:t>Jupyter</a:t>
            </a:r>
            <a:r>
              <a:rPr kumimoji="0" lang="ru-RU" altLang="ru-RU" sz="2400" b="0" i="0" u="none" strike="noStrike" cap="none" normalizeH="0" baseline="0" dirty="0">
                <a:ln>
                  <a:noFill/>
                </a:ln>
                <a:solidFill>
                  <a:srgbClr val="242424"/>
                </a:solidFill>
                <a:effectLst/>
                <a:latin typeface="source-serif-pro"/>
              </a:rPr>
              <a:t> </a:t>
            </a:r>
            <a:r>
              <a:rPr kumimoji="0" lang="ru-RU" altLang="ru-RU" sz="2400" b="0" i="0" u="none" strike="noStrike" cap="none" normalizeH="0" baseline="0" dirty="0" err="1">
                <a:ln>
                  <a:noFill/>
                </a:ln>
                <a:solidFill>
                  <a:srgbClr val="242424"/>
                </a:solidFill>
                <a:effectLst/>
                <a:latin typeface="source-serif-pro"/>
              </a:rPr>
              <a:t>Notebook</a:t>
            </a:r>
            <a:r>
              <a:rPr kumimoji="0" lang="ru-RU" altLang="ru-RU" sz="2400" b="0" i="0" u="none" strike="noStrike" cap="none" normalizeH="0" baseline="0" dirty="0">
                <a:ln>
                  <a:noFill/>
                </a:ln>
                <a:solidFill>
                  <a:srgbClr val="242424"/>
                </a:solidFill>
                <a:effectLst/>
                <a:latin typeface="source-serif-pro"/>
              </a:rPr>
              <a:t>, и необходимые библиотеки загрузятся автоматически!</a:t>
            </a:r>
            <a:endParaRPr kumimoji="0" lang="ru-RU" altLang="ru-RU" sz="2400" b="0"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0" i="0" u="none" strike="noStrike" cap="none" normalizeH="0" baseline="0" dirty="0">
                <a:ln>
                  <a:noFill/>
                </a:ln>
                <a:solidFill>
                  <a:srgbClr val="242424"/>
                </a:solidFill>
                <a:effectLst/>
                <a:latin typeface="source-serif-pro"/>
              </a:rPr>
              <a:t>Рассмотрим каждый шаг визуально. Размещение </a:t>
            </a:r>
            <a:r>
              <a:rPr kumimoji="0" lang="ru-RU" altLang="ru-RU" sz="2400" b="0" i="0" u="none" strike="noStrike" cap="none" normalizeH="0" baseline="0" dirty="0" err="1">
                <a:ln>
                  <a:noFill/>
                </a:ln>
                <a:solidFill>
                  <a:srgbClr val="242424"/>
                </a:solidFill>
                <a:effectLst/>
                <a:latin typeface="source-code-pro"/>
              </a:rPr>
              <a:t>sta</a:t>
            </a:r>
            <a:endParaRPr kumimoji="0" lang="ru-RU" altLang="ru-RU" sz="2400" b="0" i="0" u="none" strike="noStrike" cap="none" normalizeH="0" baseline="0" dirty="0">
              <a:ln>
                <a:noFill/>
              </a:ln>
              <a:solidFill>
                <a:schemeClr val="tx1"/>
              </a:solidFill>
              <a:effectLst/>
            </a:endParaRPr>
          </a:p>
        </p:txBody>
      </p:sp>
      <p:pic>
        <p:nvPicPr>
          <p:cNvPr id="4" name="Рисунок 3">
            <a:extLst>
              <a:ext uri="{FF2B5EF4-FFF2-40B4-BE49-F238E27FC236}">
                <a16:creationId xmlns:a16="http://schemas.microsoft.com/office/drawing/2014/main" id="{987092B0-4646-5817-3845-78F62D454DDA}"/>
              </a:ext>
            </a:extLst>
          </p:cNvPr>
          <p:cNvPicPr>
            <a:picLocks noChangeAspect="1"/>
          </p:cNvPicPr>
          <p:nvPr/>
        </p:nvPicPr>
        <p:blipFill>
          <a:blip r:embed="rId2"/>
          <a:stretch>
            <a:fillRect/>
          </a:stretch>
        </p:blipFill>
        <p:spPr>
          <a:xfrm>
            <a:off x="961054" y="4632572"/>
            <a:ext cx="9321282" cy="1869127"/>
          </a:xfrm>
          <a:prstGeom prst="rect">
            <a:avLst/>
          </a:prstGeom>
        </p:spPr>
      </p:pic>
    </p:spTree>
    <p:extLst>
      <p:ext uri="{BB962C8B-B14F-4D97-AF65-F5344CB8AC3E}">
        <p14:creationId xmlns:p14="http://schemas.microsoft.com/office/powerpoint/2010/main" val="64742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7F0F14-DC84-D084-CF39-B14F99F0D51F}"/>
              </a:ext>
            </a:extLst>
          </p:cNvPr>
          <p:cNvSpPr txBox="1"/>
          <p:nvPr/>
        </p:nvSpPr>
        <p:spPr>
          <a:xfrm>
            <a:off x="408215" y="172531"/>
            <a:ext cx="11227058" cy="1200329"/>
          </a:xfrm>
          <a:prstGeom prst="rect">
            <a:avLst/>
          </a:prstGeom>
          <a:noFill/>
        </p:spPr>
        <p:txBody>
          <a:bodyPr wrap="square">
            <a:spAutoFit/>
          </a:bodyPr>
          <a:lstStyle/>
          <a:p>
            <a:r>
              <a:rPr lang="ru-RU" b="0" i="0" dirty="0">
                <a:solidFill>
                  <a:srgbClr val="333333"/>
                </a:solidFill>
                <a:effectLst/>
                <a:latin typeface="-apple-system"/>
              </a:rPr>
              <a:t>Очень важно при изменении размера изображения учитывать соотношение сторон. Соотношение сторон — это пропорциональное соотношение ширины и высоты </a:t>
            </a:r>
            <a:r>
              <a:rPr lang="ru-RU" b="0" i="0" dirty="0" err="1">
                <a:solidFill>
                  <a:srgbClr val="333333"/>
                </a:solidFill>
                <a:effectLst/>
                <a:latin typeface="-apple-system"/>
              </a:rPr>
              <a:t>изображения.Если</a:t>
            </a:r>
            <a:r>
              <a:rPr lang="ru-RU" b="0" i="0" dirty="0">
                <a:solidFill>
                  <a:srgbClr val="333333"/>
                </a:solidFill>
                <a:effectLst/>
                <a:latin typeface="-apple-system"/>
              </a:rPr>
              <a:t> мы забудем о данном понятии, то получим изображение такого плана:</a:t>
            </a:r>
            <a:br>
              <a:rPr lang="ru-RU" dirty="0"/>
            </a:br>
            <a:endParaRPr lang="ru-RU" dirty="0"/>
          </a:p>
        </p:txBody>
      </p:sp>
      <p:pic>
        <p:nvPicPr>
          <p:cNvPr id="5" name="Рисунок 4">
            <a:extLst>
              <a:ext uri="{FF2B5EF4-FFF2-40B4-BE49-F238E27FC236}">
                <a16:creationId xmlns:a16="http://schemas.microsoft.com/office/drawing/2014/main" id="{F587D4E8-A820-67DA-8B98-97E8879216E1}"/>
              </a:ext>
            </a:extLst>
          </p:cNvPr>
          <p:cNvPicPr>
            <a:picLocks noChangeAspect="1"/>
          </p:cNvPicPr>
          <p:nvPr/>
        </p:nvPicPr>
        <p:blipFill>
          <a:blip r:embed="rId2"/>
          <a:stretch>
            <a:fillRect/>
          </a:stretch>
        </p:blipFill>
        <p:spPr>
          <a:xfrm>
            <a:off x="3865698" y="1372860"/>
            <a:ext cx="2670243" cy="4739950"/>
          </a:xfrm>
          <a:prstGeom prst="rect">
            <a:avLst/>
          </a:prstGeom>
        </p:spPr>
      </p:pic>
    </p:spTree>
    <p:extLst>
      <p:ext uri="{BB962C8B-B14F-4D97-AF65-F5344CB8AC3E}">
        <p14:creationId xmlns:p14="http://schemas.microsoft.com/office/powerpoint/2010/main" val="268913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A3CB17-3720-70F6-2241-802A3B547A57}"/>
              </a:ext>
            </a:extLst>
          </p:cNvPr>
          <p:cNvSpPr txBox="1"/>
          <p:nvPr/>
        </p:nvSpPr>
        <p:spPr>
          <a:xfrm>
            <a:off x="893406" y="343974"/>
            <a:ext cx="6097554" cy="646331"/>
          </a:xfrm>
          <a:prstGeom prst="rect">
            <a:avLst/>
          </a:prstGeom>
          <a:noFill/>
        </p:spPr>
        <p:txBody>
          <a:bodyPr wrap="square">
            <a:spAutoFit/>
          </a:bodyPr>
          <a:lstStyle/>
          <a:p>
            <a:r>
              <a:rPr lang="ru-RU" b="0" i="0" dirty="0">
                <a:solidFill>
                  <a:srgbClr val="333333"/>
                </a:solidFill>
                <a:effectLst/>
                <a:latin typeface="-apple-system"/>
              </a:rPr>
              <a:t>Поэтому текущую функцию для изменения размера необходимо модифицировать:</a:t>
            </a:r>
            <a:endParaRPr lang="ru-RU" dirty="0"/>
          </a:p>
        </p:txBody>
      </p:sp>
      <p:pic>
        <p:nvPicPr>
          <p:cNvPr id="5" name="Рисунок 4">
            <a:extLst>
              <a:ext uri="{FF2B5EF4-FFF2-40B4-BE49-F238E27FC236}">
                <a16:creationId xmlns:a16="http://schemas.microsoft.com/office/drawing/2014/main" id="{63702440-ADAF-6E53-9FF8-EB29E5164BB3}"/>
              </a:ext>
            </a:extLst>
          </p:cNvPr>
          <p:cNvPicPr>
            <a:picLocks noChangeAspect="1"/>
          </p:cNvPicPr>
          <p:nvPr/>
        </p:nvPicPr>
        <p:blipFill>
          <a:blip r:embed="rId2"/>
          <a:stretch>
            <a:fillRect/>
          </a:stretch>
        </p:blipFill>
        <p:spPr>
          <a:xfrm>
            <a:off x="588898" y="917316"/>
            <a:ext cx="6950238" cy="4135267"/>
          </a:xfrm>
          <a:prstGeom prst="rect">
            <a:avLst/>
          </a:prstGeom>
        </p:spPr>
      </p:pic>
      <p:sp>
        <p:nvSpPr>
          <p:cNvPr id="7" name="TextBox 6">
            <a:extLst>
              <a:ext uri="{FF2B5EF4-FFF2-40B4-BE49-F238E27FC236}">
                <a16:creationId xmlns:a16="http://schemas.microsoft.com/office/drawing/2014/main" id="{48187924-6D67-47AE-9A18-7BAF2D89932B}"/>
              </a:ext>
            </a:extLst>
          </p:cNvPr>
          <p:cNvSpPr txBox="1"/>
          <p:nvPr/>
        </p:nvSpPr>
        <p:spPr>
          <a:xfrm>
            <a:off x="100303" y="4912482"/>
            <a:ext cx="11376349" cy="923330"/>
          </a:xfrm>
          <a:prstGeom prst="rect">
            <a:avLst/>
          </a:prstGeom>
          <a:noFill/>
        </p:spPr>
        <p:txBody>
          <a:bodyPr wrap="square">
            <a:spAutoFit/>
          </a:bodyPr>
          <a:lstStyle/>
          <a:p>
            <a:r>
              <a:rPr lang="ru-RU" b="0" i="0" dirty="0">
                <a:solidFill>
                  <a:srgbClr val="333333"/>
                </a:solidFill>
                <a:effectLst/>
                <a:latin typeface="-apple-system"/>
              </a:rPr>
              <a:t>Соотношение сторон мы вычисляем в переменной </a:t>
            </a:r>
            <a:r>
              <a:rPr lang="ru-RU" b="0" i="0" dirty="0" err="1">
                <a:solidFill>
                  <a:srgbClr val="333333"/>
                </a:solidFill>
                <a:effectLst/>
                <a:latin typeface="-apple-system"/>
              </a:rPr>
              <a:t>ratio</a:t>
            </a:r>
            <a:r>
              <a:rPr lang="ru-RU" b="0" i="0" dirty="0">
                <a:solidFill>
                  <a:srgbClr val="333333"/>
                </a:solidFill>
                <a:effectLst/>
                <a:latin typeface="-apple-system"/>
              </a:rPr>
              <a:t>. В зависимости от того, какой параметр не равен </a:t>
            </a:r>
            <a:r>
              <a:rPr lang="ru-RU" b="0" i="0" dirty="0" err="1">
                <a:solidFill>
                  <a:srgbClr val="333333"/>
                </a:solidFill>
                <a:effectLst/>
                <a:latin typeface="-apple-system"/>
              </a:rPr>
              <a:t>None</a:t>
            </a:r>
            <a:r>
              <a:rPr lang="ru-RU" b="0" i="0" dirty="0">
                <a:solidFill>
                  <a:srgbClr val="333333"/>
                </a:solidFill>
                <a:effectLst/>
                <a:latin typeface="-apple-system"/>
              </a:rPr>
              <a:t>, мы берём установленную нами новую высоту/ширину и делим на старую высоту/ширину. Далее, в переменной </a:t>
            </a:r>
            <a:r>
              <a:rPr lang="ru-RU" b="0" i="0" dirty="0" err="1">
                <a:solidFill>
                  <a:srgbClr val="333333"/>
                </a:solidFill>
                <a:effectLst/>
                <a:latin typeface="-apple-system"/>
              </a:rPr>
              <a:t>dimension</a:t>
            </a:r>
            <a:r>
              <a:rPr lang="ru-RU" b="0" i="0" dirty="0">
                <a:solidFill>
                  <a:srgbClr val="333333"/>
                </a:solidFill>
                <a:effectLst/>
                <a:latin typeface="-apple-system"/>
              </a:rPr>
              <a:t> мы определяем новые размеры изображения и передаём в функцию cv2.resize().</a:t>
            </a:r>
            <a:endParaRPr lang="ru-RU" dirty="0"/>
          </a:p>
        </p:txBody>
      </p:sp>
    </p:spTree>
    <p:extLst>
      <p:ext uri="{BB962C8B-B14F-4D97-AF65-F5344CB8AC3E}">
        <p14:creationId xmlns:p14="http://schemas.microsoft.com/office/powerpoint/2010/main" val="122988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C2741E-11FC-719B-1F34-C5C17038D3AA}"/>
              </a:ext>
            </a:extLst>
          </p:cNvPr>
          <p:cNvSpPr txBox="1"/>
          <p:nvPr/>
        </p:nvSpPr>
        <p:spPr>
          <a:xfrm>
            <a:off x="538842" y="441658"/>
            <a:ext cx="11264381" cy="1200329"/>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Смещение изображения вдоль осей</a:t>
            </a:r>
          </a:p>
          <a:p>
            <a:pPr algn="l"/>
            <a:br>
              <a:rPr lang="ru-RU" dirty="0"/>
            </a:br>
            <a:r>
              <a:rPr lang="ru-RU" b="0" i="0" dirty="0">
                <a:solidFill>
                  <a:srgbClr val="333333"/>
                </a:solidFill>
                <a:effectLst/>
                <a:latin typeface="-apple-system"/>
              </a:rPr>
              <a:t>С помощью функции cv2.warpAffine() мы можем перемещать изображение влево и вправо, вниз и вверх, а также любую комбинацию из перечисленного:</a:t>
            </a:r>
          </a:p>
        </p:txBody>
      </p:sp>
      <p:pic>
        <p:nvPicPr>
          <p:cNvPr id="7" name="Рисунок 6">
            <a:extLst>
              <a:ext uri="{FF2B5EF4-FFF2-40B4-BE49-F238E27FC236}">
                <a16:creationId xmlns:a16="http://schemas.microsoft.com/office/drawing/2014/main" id="{6B5EAF50-9299-F102-41A0-56921554848E}"/>
              </a:ext>
            </a:extLst>
          </p:cNvPr>
          <p:cNvPicPr>
            <a:picLocks noChangeAspect="1"/>
          </p:cNvPicPr>
          <p:nvPr/>
        </p:nvPicPr>
        <p:blipFill>
          <a:blip r:embed="rId2"/>
          <a:stretch>
            <a:fillRect/>
          </a:stretch>
        </p:blipFill>
        <p:spPr>
          <a:xfrm>
            <a:off x="1762125" y="2428875"/>
            <a:ext cx="8667750" cy="2000250"/>
          </a:xfrm>
          <a:prstGeom prst="rect">
            <a:avLst/>
          </a:prstGeom>
        </p:spPr>
      </p:pic>
    </p:spTree>
    <p:extLst>
      <p:ext uri="{BB962C8B-B14F-4D97-AF65-F5344CB8AC3E}">
        <p14:creationId xmlns:p14="http://schemas.microsoft.com/office/powerpoint/2010/main" val="38205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70E23B-F0A5-DFD9-CAD2-940B4068ED21}"/>
              </a:ext>
            </a:extLst>
          </p:cNvPr>
          <p:cNvSpPr txBox="1"/>
          <p:nvPr/>
        </p:nvSpPr>
        <p:spPr>
          <a:xfrm>
            <a:off x="585495" y="205474"/>
            <a:ext cx="10275337" cy="646331"/>
          </a:xfrm>
          <a:prstGeom prst="rect">
            <a:avLst/>
          </a:prstGeom>
          <a:noFill/>
        </p:spPr>
        <p:txBody>
          <a:bodyPr wrap="square">
            <a:spAutoFit/>
          </a:bodyPr>
          <a:lstStyle/>
          <a:p>
            <a:r>
              <a:rPr lang="ru-RU" b="0" i="0" dirty="0">
                <a:solidFill>
                  <a:srgbClr val="333333"/>
                </a:solidFill>
                <a:effectLst/>
                <a:latin typeface="-apple-system"/>
              </a:rPr>
              <a:t>Сначала, в переменной </a:t>
            </a:r>
            <a:r>
              <a:rPr lang="ru-RU" b="0" i="0" dirty="0" err="1">
                <a:solidFill>
                  <a:srgbClr val="333333"/>
                </a:solidFill>
                <a:effectLst/>
                <a:latin typeface="-apple-system"/>
              </a:rPr>
              <a:t>translation_matrix</a:t>
            </a:r>
            <a:r>
              <a:rPr lang="ru-RU" b="0" i="0" dirty="0">
                <a:solidFill>
                  <a:srgbClr val="333333"/>
                </a:solidFill>
                <a:effectLst/>
                <a:latin typeface="-apple-system"/>
              </a:rPr>
              <a:t> мы создаём матрицу преобразований как показано ниже:</a:t>
            </a:r>
            <a:br>
              <a:rPr lang="ru-RU" dirty="0"/>
            </a:br>
            <a:endParaRPr lang="ru-RU" dirty="0"/>
          </a:p>
        </p:txBody>
      </p:sp>
      <p:pic>
        <p:nvPicPr>
          <p:cNvPr id="5" name="Рисунок 4">
            <a:extLst>
              <a:ext uri="{FF2B5EF4-FFF2-40B4-BE49-F238E27FC236}">
                <a16:creationId xmlns:a16="http://schemas.microsoft.com/office/drawing/2014/main" id="{953A7CC3-6EE0-8347-6D6E-3427E1AD07F1}"/>
              </a:ext>
            </a:extLst>
          </p:cNvPr>
          <p:cNvPicPr>
            <a:picLocks noChangeAspect="1"/>
          </p:cNvPicPr>
          <p:nvPr/>
        </p:nvPicPr>
        <p:blipFill>
          <a:blip r:embed="rId2"/>
          <a:stretch>
            <a:fillRect/>
          </a:stretch>
        </p:blipFill>
        <p:spPr>
          <a:xfrm>
            <a:off x="2720651" y="732453"/>
            <a:ext cx="2514600" cy="914400"/>
          </a:xfrm>
          <a:prstGeom prst="rect">
            <a:avLst/>
          </a:prstGeom>
        </p:spPr>
      </p:pic>
      <p:sp>
        <p:nvSpPr>
          <p:cNvPr id="7" name="TextBox 6">
            <a:extLst>
              <a:ext uri="{FF2B5EF4-FFF2-40B4-BE49-F238E27FC236}">
                <a16:creationId xmlns:a16="http://schemas.microsoft.com/office/drawing/2014/main" id="{1BAD9520-CE4B-51D6-93F0-8530E2746ADE}"/>
              </a:ext>
            </a:extLst>
          </p:cNvPr>
          <p:cNvSpPr txBox="1"/>
          <p:nvPr/>
        </p:nvSpPr>
        <p:spPr>
          <a:xfrm>
            <a:off x="1042695" y="2250653"/>
            <a:ext cx="10676553" cy="3139321"/>
          </a:xfrm>
          <a:prstGeom prst="rect">
            <a:avLst/>
          </a:prstGeom>
          <a:noFill/>
        </p:spPr>
        <p:txBody>
          <a:bodyPr wrap="square">
            <a:spAutoFit/>
          </a:bodyPr>
          <a:lstStyle/>
          <a:p>
            <a:r>
              <a:rPr lang="ru-RU" b="0" i="0" dirty="0">
                <a:solidFill>
                  <a:srgbClr val="333333"/>
                </a:solidFill>
                <a:effectLst/>
                <a:latin typeface="-apple-system"/>
              </a:rPr>
              <a:t>Первая строка матрицы — [1, 0, </a:t>
            </a:r>
            <a:r>
              <a:rPr lang="ru-RU" b="0" i="0" dirty="0" err="1">
                <a:solidFill>
                  <a:srgbClr val="333333"/>
                </a:solidFill>
                <a:effectLst/>
                <a:latin typeface="-apple-system"/>
              </a:rPr>
              <a:t>tx</a:t>
            </a:r>
            <a:r>
              <a:rPr lang="ru-RU" b="0" i="0" dirty="0">
                <a:solidFill>
                  <a:srgbClr val="333333"/>
                </a:solidFill>
                <a:effectLst/>
                <a:latin typeface="-apple-system"/>
              </a:rPr>
              <a:t> ], где </a:t>
            </a:r>
            <a:r>
              <a:rPr lang="ru-RU" b="0" i="0" dirty="0" err="1">
                <a:solidFill>
                  <a:srgbClr val="333333"/>
                </a:solidFill>
                <a:effectLst/>
                <a:latin typeface="-apple-system"/>
              </a:rPr>
              <a:t>tx</a:t>
            </a:r>
            <a:r>
              <a:rPr lang="ru-RU" b="0" i="0" dirty="0">
                <a:solidFill>
                  <a:srgbClr val="333333"/>
                </a:solidFill>
                <a:effectLst/>
                <a:latin typeface="-apple-system"/>
              </a:rPr>
              <a:t> — количество пикселей, на которые мы будем сдвигать изображение влево или вправо. Отрицательное значения </a:t>
            </a:r>
            <a:r>
              <a:rPr lang="ru-RU" b="0" i="0" dirty="0" err="1">
                <a:solidFill>
                  <a:srgbClr val="333333"/>
                </a:solidFill>
                <a:effectLst/>
                <a:latin typeface="-apple-system"/>
              </a:rPr>
              <a:t>tx</a:t>
            </a:r>
            <a:r>
              <a:rPr lang="ru-RU" b="0" i="0" dirty="0">
                <a:solidFill>
                  <a:srgbClr val="333333"/>
                </a:solidFill>
                <a:effectLst/>
                <a:latin typeface="-apple-system"/>
              </a:rPr>
              <a:t> будет сдвигать изображение влево, положительное — вправо.</a:t>
            </a:r>
            <a:br>
              <a:rPr lang="ru-RU" dirty="0"/>
            </a:br>
            <a:r>
              <a:rPr lang="ru-RU" b="0" i="0" dirty="0">
                <a:solidFill>
                  <a:srgbClr val="333333"/>
                </a:solidFill>
                <a:effectLst/>
                <a:latin typeface="-apple-system"/>
              </a:rPr>
              <a:t>Вторая строка матрицы — [ 0, 1, </a:t>
            </a:r>
            <a:r>
              <a:rPr lang="ru-RU" b="0" i="0" dirty="0" err="1">
                <a:solidFill>
                  <a:srgbClr val="333333"/>
                </a:solidFill>
                <a:effectLst/>
                <a:latin typeface="-apple-system"/>
              </a:rPr>
              <a:t>ty</a:t>
            </a:r>
            <a:r>
              <a:rPr lang="ru-RU" b="0" i="0" dirty="0">
                <a:solidFill>
                  <a:srgbClr val="333333"/>
                </a:solidFill>
                <a:effectLst/>
                <a:latin typeface="-apple-system"/>
              </a:rPr>
              <a:t>], где </a:t>
            </a:r>
            <a:r>
              <a:rPr lang="ru-RU" b="0" i="0" dirty="0" err="1">
                <a:solidFill>
                  <a:srgbClr val="333333"/>
                </a:solidFill>
                <a:effectLst/>
                <a:latin typeface="-apple-system"/>
              </a:rPr>
              <a:t>ty</a:t>
            </a:r>
            <a:r>
              <a:rPr lang="ru-RU" b="0" i="0" dirty="0">
                <a:solidFill>
                  <a:srgbClr val="333333"/>
                </a:solidFill>
                <a:effectLst/>
                <a:latin typeface="-apple-system"/>
              </a:rPr>
              <a:t> — количество пикселей, на которые мы будем сдвигать изображение вверх или вниз. Отрицательное значения </a:t>
            </a:r>
            <a:r>
              <a:rPr lang="ru-RU" b="0" i="0" dirty="0" err="1">
                <a:solidFill>
                  <a:srgbClr val="333333"/>
                </a:solidFill>
                <a:effectLst/>
                <a:latin typeface="-apple-system"/>
              </a:rPr>
              <a:t>ty</a:t>
            </a:r>
            <a:r>
              <a:rPr lang="ru-RU" b="0" i="0" dirty="0">
                <a:solidFill>
                  <a:srgbClr val="333333"/>
                </a:solidFill>
                <a:effectLst/>
                <a:latin typeface="-apple-system"/>
              </a:rPr>
              <a:t> будет сдвигать изображение вверх, положительное — вниз. Важно помнить, что данная матрица определяется как массив с плавающей точкой.</a:t>
            </a:r>
            <a:br>
              <a:rPr lang="ru-RU" dirty="0"/>
            </a:br>
            <a:r>
              <a:rPr lang="ru-RU" b="0" i="0" dirty="0">
                <a:solidFill>
                  <a:srgbClr val="333333"/>
                </a:solidFill>
                <a:effectLst/>
                <a:latin typeface="-apple-system"/>
              </a:rPr>
              <a:t>На следующей строчке и происходит сдвиг изображения вдоль осей, с помощью, как я писал выше, функции cv2.warpAffine(), которая первым аргументом принимает изображение, вторым — матрицу, третьим — размеры нашего изображения. Если вы запустите данный код, то увидите следующее:</a:t>
            </a:r>
            <a:br>
              <a:rPr lang="ru-RU" dirty="0"/>
            </a:br>
            <a:endParaRPr lang="ru-RU" dirty="0"/>
          </a:p>
        </p:txBody>
      </p:sp>
    </p:spTree>
    <p:extLst>
      <p:ext uri="{BB962C8B-B14F-4D97-AF65-F5344CB8AC3E}">
        <p14:creationId xmlns:p14="http://schemas.microsoft.com/office/powerpoint/2010/main" val="328434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60796A7-143A-BA41-9CE7-0331F927D611}"/>
              </a:ext>
            </a:extLst>
          </p:cNvPr>
          <p:cNvPicPr>
            <a:picLocks noChangeAspect="1"/>
          </p:cNvPicPr>
          <p:nvPr/>
        </p:nvPicPr>
        <p:blipFill>
          <a:blip r:embed="rId2"/>
          <a:stretch>
            <a:fillRect/>
          </a:stretch>
        </p:blipFill>
        <p:spPr>
          <a:xfrm>
            <a:off x="2031111" y="1082350"/>
            <a:ext cx="5348171" cy="4553339"/>
          </a:xfrm>
          <a:prstGeom prst="rect">
            <a:avLst/>
          </a:prstGeom>
        </p:spPr>
      </p:pic>
    </p:spTree>
    <p:extLst>
      <p:ext uri="{BB962C8B-B14F-4D97-AF65-F5344CB8AC3E}">
        <p14:creationId xmlns:p14="http://schemas.microsoft.com/office/powerpoint/2010/main" val="284449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A1FDE-AB07-12B2-E528-E731FF4EDFE5}"/>
              </a:ext>
            </a:extLst>
          </p:cNvPr>
          <p:cNvSpPr txBox="1"/>
          <p:nvPr/>
        </p:nvSpPr>
        <p:spPr>
          <a:xfrm>
            <a:off x="473529" y="320360"/>
            <a:ext cx="11516308" cy="1200329"/>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Вырез фрагмента изображения</a:t>
            </a:r>
          </a:p>
          <a:p>
            <a:pPr algn="l"/>
            <a:br>
              <a:rPr lang="ru-RU" dirty="0"/>
            </a:br>
            <a:r>
              <a:rPr lang="ru-RU" b="0" i="0" dirty="0">
                <a:solidFill>
                  <a:srgbClr val="333333"/>
                </a:solidFill>
                <a:effectLst/>
                <a:latin typeface="-apple-system"/>
              </a:rPr>
              <a:t>Для того, чтобы вырезать интересующий вас фрагмент из изображения, достаточно воспользоваться следующим кодом:</a:t>
            </a:r>
          </a:p>
        </p:txBody>
      </p:sp>
      <p:pic>
        <p:nvPicPr>
          <p:cNvPr id="5" name="Рисунок 4">
            <a:extLst>
              <a:ext uri="{FF2B5EF4-FFF2-40B4-BE49-F238E27FC236}">
                <a16:creationId xmlns:a16="http://schemas.microsoft.com/office/drawing/2014/main" id="{8C39D05A-F07D-DDCF-D7FC-F902A3755C94}"/>
              </a:ext>
            </a:extLst>
          </p:cNvPr>
          <p:cNvPicPr>
            <a:picLocks noChangeAspect="1"/>
          </p:cNvPicPr>
          <p:nvPr/>
        </p:nvPicPr>
        <p:blipFill>
          <a:blip r:embed="rId2"/>
          <a:stretch>
            <a:fillRect/>
          </a:stretch>
        </p:blipFill>
        <p:spPr>
          <a:xfrm>
            <a:off x="1107233" y="1743949"/>
            <a:ext cx="5124450" cy="1000125"/>
          </a:xfrm>
          <a:prstGeom prst="rect">
            <a:avLst/>
          </a:prstGeom>
        </p:spPr>
      </p:pic>
      <p:sp>
        <p:nvSpPr>
          <p:cNvPr id="7" name="TextBox 6">
            <a:extLst>
              <a:ext uri="{FF2B5EF4-FFF2-40B4-BE49-F238E27FC236}">
                <a16:creationId xmlns:a16="http://schemas.microsoft.com/office/drawing/2014/main" id="{08ACAABF-75A5-BBA1-4D36-C8DD45BD2259}"/>
              </a:ext>
            </a:extLst>
          </p:cNvPr>
          <p:cNvSpPr txBox="1"/>
          <p:nvPr/>
        </p:nvSpPr>
        <p:spPr>
          <a:xfrm>
            <a:off x="620681" y="3098264"/>
            <a:ext cx="6097554" cy="2031325"/>
          </a:xfrm>
          <a:prstGeom prst="rect">
            <a:avLst/>
          </a:prstGeom>
          <a:noFill/>
        </p:spPr>
        <p:txBody>
          <a:bodyPr wrap="square">
            <a:spAutoFit/>
          </a:bodyPr>
          <a:lstStyle/>
          <a:p>
            <a:r>
              <a:rPr lang="ru-RU" b="0" i="0" dirty="0">
                <a:solidFill>
                  <a:srgbClr val="333333"/>
                </a:solidFill>
                <a:effectLst/>
                <a:latin typeface="-apple-system"/>
              </a:rPr>
              <a:t>В данной строчке мы предоставляем массив </a:t>
            </a:r>
            <a:r>
              <a:rPr lang="ru-RU" b="0" i="0" dirty="0" err="1">
                <a:solidFill>
                  <a:srgbClr val="333333"/>
                </a:solidFill>
                <a:effectLst/>
                <a:latin typeface="-apple-system"/>
              </a:rPr>
              <a:t>numpy</a:t>
            </a:r>
            <a:r>
              <a:rPr lang="ru-RU" b="0" i="0" dirty="0">
                <a:solidFill>
                  <a:srgbClr val="333333"/>
                </a:solidFill>
                <a:effectLst/>
                <a:latin typeface="-apple-system"/>
              </a:rPr>
              <a:t> для извлечения прямоугольной области изображения, начиная с (300, 10) и заканчивая (750, 450), где 10 — это начальная координата по y, 300 — начальная координата по x, 450 — конечная координата по y и 750 — конечная координата по </a:t>
            </a:r>
            <a:r>
              <a:rPr lang="ru-RU" b="0" i="0" dirty="0" err="1">
                <a:solidFill>
                  <a:srgbClr val="333333"/>
                </a:solidFill>
                <a:effectLst/>
                <a:latin typeface="-apple-system"/>
              </a:rPr>
              <a:t>x.Выполнив</a:t>
            </a:r>
            <a:r>
              <a:rPr lang="ru-RU" b="0" i="0" dirty="0">
                <a:solidFill>
                  <a:srgbClr val="333333"/>
                </a:solidFill>
                <a:effectLst/>
                <a:latin typeface="-apple-system"/>
              </a:rPr>
              <a:t> код выше, мы увидим, что обрезали лицо девочке:</a:t>
            </a:r>
            <a:endParaRPr lang="ru-RU" dirty="0"/>
          </a:p>
        </p:txBody>
      </p:sp>
      <p:pic>
        <p:nvPicPr>
          <p:cNvPr id="9" name="Рисунок 8">
            <a:extLst>
              <a:ext uri="{FF2B5EF4-FFF2-40B4-BE49-F238E27FC236}">
                <a16:creationId xmlns:a16="http://schemas.microsoft.com/office/drawing/2014/main" id="{B2077EF5-C44C-D701-DEA9-45CD7A2AC90A}"/>
              </a:ext>
            </a:extLst>
          </p:cNvPr>
          <p:cNvPicPr>
            <a:picLocks noChangeAspect="1"/>
          </p:cNvPicPr>
          <p:nvPr/>
        </p:nvPicPr>
        <p:blipFill>
          <a:blip r:embed="rId3"/>
          <a:stretch>
            <a:fillRect/>
          </a:stretch>
        </p:blipFill>
        <p:spPr>
          <a:xfrm>
            <a:off x="7906722" y="2064690"/>
            <a:ext cx="3425752" cy="3299540"/>
          </a:xfrm>
          <a:prstGeom prst="rect">
            <a:avLst/>
          </a:prstGeom>
        </p:spPr>
      </p:pic>
    </p:spTree>
    <p:extLst>
      <p:ext uri="{BB962C8B-B14F-4D97-AF65-F5344CB8AC3E}">
        <p14:creationId xmlns:p14="http://schemas.microsoft.com/office/powerpoint/2010/main" val="364517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AD23C5-A191-CE57-D6D4-667E406802EB}"/>
              </a:ext>
            </a:extLst>
          </p:cNvPr>
          <p:cNvSpPr txBox="1"/>
          <p:nvPr/>
        </p:nvSpPr>
        <p:spPr>
          <a:xfrm>
            <a:off x="361560" y="402877"/>
            <a:ext cx="11245721" cy="923330"/>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Поворот изображения</a:t>
            </a:r>
          </a:p>
          <a:p>
            <a:pPr algn="l"/>
            <a:br>
              <a:rPr lang="ru-RU" dirty="0"/>
            </a:br>
            <a:r>
              <a:rPr lang="ru-RU" b="0" i="0" dirty="0">
                <a:solidFill>
                  <a:srgbClr val="333333"/>
                </a:solidFill>
                <a:effectLst/>
                <a:latin typeface="-apple-system"/>
              </a:rPr>
              <a:t>И, последнее, что мы на сегодня рассмотрим — это как повернуть изображение на некоторый угол:</a:t>
            </a:r>
          </a:p>
        </p:txBody>
      </p:sp>
      <p:pic>
        <p:nvPicPr>
          <p:cNvPr id="5" name="Рисунок 4">
            <a:extLst>
              <a:ext uri="{FF2B5EF4-FFF2-40B4-BE49-F238E27FC236}">
                <a16:creationId xmlns:a16="http://schemas.microsoft.com/office/drawing/2014/main" id="{FA52BBC4-8619-A160-6C23-3D1E0D1E204E}"/>
              </a:ext>
            </a:extLst>
          </p:cNvPr>
          <p:cNvPicPr>
            <a:picLocks noChangeAspect="1"/>
          </p:cNvPicPr>
          <p:nvPr/>
        </p:nvPicPr>
        <p:blipFill>
          <a:blip r:embed="rId2"/>
          <a:stretch>
            <a:fillRect/>
          </a:stretch>
        </p:blipFill>
        <p:spPr>
          <a:xfrm>
            <a:off x="465072" y="1512433"/>
            <a:ext cx="6391275" cy="1743075"/>
          </a:xfrm>
          <a:prstGeom prst="rect">
            <a:avLst/>
          </a:prstGeom>
        </p:spPr>
      </p:pic>
      <p:sp>
        <p:nvSpPr>
          <p:cNvPr id="7" name="TextBox 6">
            <a:extLst>
              <a:ext uri="{FF2B5EF4-FFF2-40B4-BE49-F238E27FC236}">
                <a16:creationId xmlns:a16="http://schemas.microsoft.com/office/drawing/2014/main" id="{10DE5F50-7E58-D02B-22DE-39F76E9E7EC5}"/>
              </a:ext>
            </a:extLst>
          </p:cNvPr>
          <p:cNvSpPr txBox="1"/>
          <p:nvPr/>
        </p:nvSpPr>
        <p:spPr>
          <a:xfrm>
            <a:off x="0" y="3441734"/>
            <a:ext cx="9831452" cy="2585323"/>
          </a:xfrm>
          <a:prstGeom prst="rect">
            <a:avLst/>
          </a:prstGeom>
          <a:noFill/>
        </p:spPr>
        <p:txBody>
          <a:bodyPr wrap="square">
            <a:spAutoFit/>
          </a:bodyPr>
          <a:lstStyle/>
          <a:p>
            <a:r>
              <a:rPr lang="ru-RU" b="0" i="0" dirty="0">
                <a:solidFill>
                  <a:srgbClr val="333333"/>
                </a:solidFill>
                <a:effectLst/>
                <a:latin typeface="-apple-system"/>
              </a:rPr>
              <a:t>Когда мы поворачиваем изображение, нам нужно указать, вокруг какой точки мы будем вращаться, именно это принимает первым аргументом функция cv2.getRotationMatrix2D(). В данном случае я указал центр изображения, однако </a:t>
            </a:r>
            <a:r>
              <a:rPr lang="ru-RU" b="0" i="0" dirty="0" err="1">
                <a:solidFill>
                  <a:srgbClr val="333333"/>
                </a:solidFill>
                <a:effectLst/>
                <a:latin typeface="-apple-system"/>
              </a:rPr>
              <a:t>opencv</a:t>
            </a:r>
            <a:r>
              <a:rPr lang="ru-RU" b="0" i="0" dirty="0">
                <a:solidFill>
                  <a:srgbClr val="333333"/>
                </a:solidFill>
                <a:effectLst/>
                <a:latin typeface="-apple-system"/>
              </a:rPr>
              <a:t> позволяет указать любую произвольную точку, вокруг которой вы захотите вращаться. Следующим аргументом данная функция принимает угол, на который мы хотим повернуть наше изображение, а последним аргументом — коэффициент масштабирования. Мы используем 0.6, то есть уменьшаем изображение на 40%, для того, чтобы оно поместилось в кадр. Данная функция возвращает массив </a:t>
            </a:r>
            <a:r>
              <a:rPr lang="ru-RU" b="0" i="0" dirty="0" err="1">
                <a:solidFill>
                  <a:srgbClr val="333333"/>
                </a:solidFill>
                <a:effectLst/>
                <a:latin typeface="-apple-system"/>
              </a:rPr>
              <a:t>numpy</a:t>
            </a:r>
            <a:r>
              <a:rPr lang="ru-RU" b="0" i="0" dirty="0">
                <a:solidFill>
                  <a:srgbClr val="333333"/>
                </a:solidFill>
                <a:effectLst/>
                <a:latin typeface="-apple-system"/>
              </a:rPr>
              <a:t>, который мы передаём вторым аргументом в функцию cv2.warpAffine(). В итоге, у вас на экране должно отобразиться следующее изображение:</a:t>
            </a:r>
            <a:endParaRPr lang="ru-RU" dirty="0"/>
          </a:p>
        </p:txBody>
      </p:sp>
    </p:spTree>
    <p:extLst>
      <p:ext uri="{BB962C8B-B14F-4D97-AF65-F5344CB8AC3E}">
        <p14:creationId xmlns:p14="http://schemas.microsoft.com/office/powerpoint/2010/main" val="1499563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4788CB5-6140-8167-F599-8E30E6CFB464}"/>
              </a:ext>
            </a:extLst>
          </p:cNvPr>
          <p:cNvPicPr>
            <a:picLocks noChangeAspect="1"/>
          </p:cNvPicPr>
          <p:nvPr/>
        </p:nvPicPr>
        <p:blipFill>
          <a:blip r:embed="rId2"/>
          <a:stretch>
            <a:fillRect/>
          </a:stretch>
        </p:blipFill>
        <p:spPr>
          <a:xfrm>
            <a:off x="2201054" y="0"/>
            <a:ext cx="7789892" cy="6858000"/>
          </a:xfrm>
          <a:prstGeom prst="rect">
            <a:avLst/>
          </a:prstGeom>
        </p:spPr>
      </p:pic>
    </p:spTree>
    <p:extLst>
      <p:ext uri="{BB962C8B-B14F-4D97-AF65-F5344CB8AC3E}">
        <p14:creationId xmlns:p14="http://schemas.microsoft.com/office/powerpoint/2010/main" val="2758597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FBAB-61FE-22D8-E7A0-26A1421CD1F4}"/>
            </a:ext>
          </a:extLst>
        </p:cNvPr>
        <p:cNvGrpSpPr/>
        <p:nvPr/>
      </p:nvGrpSpPr>
      <p:grpSpPr>
        <a:xfrm>
          <a:off x="0" y="0"/>
          <a:ext cx="0" cy="0"/>
          <a:chOff x="0" y="0"/>
          <a:chExt cx="0" cy="0"/>
        </a:xfrm>
      </p:grpSpPr>
      <p:pic>
        <p:nvPicPr>
          <p:cNvPr id="5" name="Рисунок 4">
            <a:extLst>
              <a:ext uri="{FF2B5EF4-FFF2-40B4-BE49-F238E27FC236}">
                <a16:creationId xmlns:a16="http://schemas.microsoft.com/office/drawing/2014/main" id="{A75A1712-0612-A762-3ECE-C772A9818496}"/>
              </a:ext>
            </a:extLst>
          </p:cNvPr>
          <p:cNvPicPr>
            <a:picLocks noChangeAspect="1"/>
          </p:cNvPicPr>
          <p:nvPr/>
        </p:nvPicPr>
        <p:blipFill>
          <a:blip r:embed="rId2"/>
          <a:stretch>
            <a:fillRect/>
          </a:stretch>
        </p:blipFill>
        <p:spPr>
          <a:xfrm>
            <a:off x="7056858" y="569944"/>
            <a:ext cx="4591050" cy="3124200"/>
          </a:xfrm>
          <a:prstGeom prst="rect">
            <a:avLst/>
          </a:prstGeom>
        </p:spPr>
      </p:pic>
      <p:sp>
        <p:nvSpPr>
          <p:cNvPr id="2" name="TextBox 1">
            <a:extLst>
              <a:ext uri="{FF2B5EF4-FFF2-40B4-BE49-F238E27FC236}">
                <a16:creationId xmlns:a16="http://schemas.microsoft.com/office/drawing/2014/main" id="{CDFCEE2B-908F-B257-D0F8-25BF977A467E}"/>
              </a:ext>
            </a:extLst>
          </p:cNvPr>
          <p:cNvSpPr txBox="1"/>
          <p:nvPr/>
        </p:nvSpPr>
        <p:spPr>
          <a:xfrm>
            <a:off x="1446245" y="1222310"/>
            <a:ext cx="1861407" cy="707886"/>
          </a:xfrm>
          <a:prstGeom prst="rect">
            <a:avLst/>
          </a:prstGeom>
          <a:noFill/>
        </p:spPr>
        <p:txBody>
          <a:bodyPr wrap="none" rtlCol="0">
            <a:spAutoFit/>
          </a:bodyPr>
          <a:lstStyle/>
          <a:p>
            <a:r>
              <a:rPr lang="ru-RU" sz="4000" dirty="0"/>
              <a:t>Часть 3 </a:t>
            </a:r>
          </a:p>
        </p:txBody>
      </p:sp>
    </p:spTree>
    <p:extLst>
      <p:ext uri="{BB962C8B-B14F-4D97-AF65-F5344CB8AC3E}">
        <p14:creationId xmlns:p14="http://schemas.microsoft.com/office/powerpoint/2010/main" val="179963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5EF2A-AED3-9AF9-589F-5381AD4AB30F}"/>
              </a:ext>
            </a:extLst>
          </p:cNvPr>
          <p:cNvSpPr txBox="1"/>
          <p:nvPr/>
        </p:nvSpPr>
        <p:spPr>
          <a:xfrm>
            <a:off x="208384" y="401732"/>
            <a:ext cx="11775232" cy="2862322"/>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Арифметика изображений</a:t>
            </a:r>
          </a:p>
          <a:p>
            <a:pPr algn="l"/>
            <a:br>
              <a:rPr lang="ru-RU" dirty="0"/>
            </a:br>
            <a:r>
              <a:rPr lang="ru-RU" b="0" i="0" dirty="0">
                <a:solidFill>
                  <a:srgbClr val="333333"/>
                </a:solidFill>
                <a:effectLst/>
                <a:latin typeface="-apple-system"/>
              </a:rPr>
              <a:t>Надеюсь, что все знают такие арифметические операции как сложение и вычитание, но при работе с изображениями мы не должны забывать о типе данных.</a:t>
            </a:r>
            <a:br>
              <a:rPr lang="ru-RU" b="0" i="0" dirty="0">
                <a:solidFill>
                  <a:srgbClr val="333333"/>
                </a:solidFill>
                <a:effectLst/>
                <a:latin typeface="-apple-system"/>
              </a:rPr>
            </a:br>
            <a:r>
              <a:rPr lang="ru-RU" b="0" i="0" dirty="0">
                <a:solidFill>
                  <a:srgbClr val="333333"/>
                </a:solidFill>
                <a:effectLst/>
                <a:latin typeface="-apple-system"/>
              </a:rPr>
              <a:t>К примеру, у нас есть RGB изображение, пиксели которого попадают в диапазон [0,255]. Итак, что же произойдёт, если мы попытаемся к пикселю с интенсивностью 250 прибавить 30 или от 70 отнять 100? Если бы мы пользовались стандартными арифметическими правилами, то получили бы 280 и -30 соответственно. Однако, если мы работаем с RGB изображениями, где значения пикселей представлены в виде 8-битного целого беззнакового числа, то 280 и -30 не является допустимыми значениями. Для того, чтобы разобраться, что же произойдёт, давайте посмотрим на строчки кода ниже:</a:t>
            </a:r>
          </a:p>
        </p:txBody>
      </p:sp>
    </p:spTree>
    <p:extLst>
      <p:ext uri="{BB962C8B-B14F-4D97-AF65-F5344CB8AC3E}">
        <p14:creationId xmlns:p14="http://schemas.microsoft.com/office/powerpoint/2010/main" val="244478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753A2C0-46CF-B2C6-A8BC-51793DAC2B18}"/>
              </a:ext>
            </a:extLst>
          </p:cNvPr>
          <p:cNvPicPr>
            <a:picLocks noChangeAspect="1"/>
          </p:cNvPicPr>
          <p:nvPr/>
        </p:nvPicPr>
        <p:blipFill>
          <a:blip r:embed="rId2"/>
          <a:stretch>
            <a:fillRect/>
          </a:stretch>
        </p:blipFill>
        <p:spPr>
          <a:xfrm>
            <a:off x="302991" y="475861"/>
            <a:ext cx="5485354" cy="5772466"/>
          </a:xfrm>
          <a:prstGeom prst="rect">
            <a:avLst/>
          </a:prstGeom>
        </p:spPr>
      </p:pic>
      <p:sp>
        <p:nvSpPr>
          <p:cNvPr id="4" name="TextBox 3">
            <a:extLst>
              <a:ext uri="{FF2B5EF4-FFF2-40B4-BE49-F238E27FC236}">
                <a16:creationId xmlns:a16="http://schemas.microsoft.com/office/drawing/2014/main" id="{BD0DE9A1-F89D-C10B-4501-FD7F12416C3F}"/>
              </a:ext>
            </a:extLst>
          </p:cNvPr>
          <p:cNvSpPr txBox="1"/>
          <p:nvPr/>
        </p:nvSpPr>
        <p:spPr>
          <a:xfrm>
            <a:off x="6578081" y="1603034"/>
            <a:ext cx="5310928" cy="2585323"/>
          </a:xfrm>
          <a:prstGeom prst="rect">
            <a:avLst/>
          </a:prstGeom>
          <a:noFill/>
        </p:spPr>
        <p:txBody>
          <a:bodyPr wrap="square">
            <a:spAutoFit/>
          </a:bodyPr>
          <a:lstStyle/>
          <a:p>
            <a:r>
              <a:rPr lang="zh-CN" altLang="en-US" dirty="0"/>
              <a:t>如果您是</a:t>
            </a:r>
            <a:r>
              <a:rPr lang="en-US" altLang="zh-CN" dirty="0" err="1"/>
              <a:t>IPython</a:t>
            </a:r>
            <a:r>
              <a:rPr lang="zh-CN" altLang="en-US" dirty="0"/>
              <a:t>或</a:t>
            </a:r>
            <a:r>
              <a:rPr lang="en-US" altLang="zh-CN" dirty="0" err="1"/>
              <a:t>Jupyter</a:t>
            </a:r>
            <a:r>
              <a:rPr lang="zh-CN" altLang="en-US" dirty="0"/>
              <a:t>笔记本的频繁用户，并且厌倦了不断导入相同的库，那么请尝试此方法</a:t>
            </a:r>
            <a:r>
              <a:rPr lang="en-US" altLang="zh-CN" dirty="0"/>
              <a:t>:</a:t>
            </a:r>
          </a:p>
          <a:p>
            <a:r>
              <a:rPr lang="zh-CN" altLang="en-US" dirty="0"/>
              <a:t>转到</a:t>
            </a:r>
            <a:r>
              <a:rPr lang="en-US" altLang="zh-CN" dirty="0"/>
              <a:t>~/</a:t>
            </a:r>
            <a:r>
              <a:rPr lang="zh-CN" altLang="en-US" dirty="0"/>
              <a:t>。</a:t>
            </a:r>
            <a:r>
              <a:rPr lang="en-US" altLang="zh-CN" dirty="0" err="1"/>
              <a:t>ipython</a:t>
            </a:r>
            <a:r>
              <a:rPr lang="en-US" altLang="zh-CN" dirty="0"/>
              <a:t>/</a:t>
            </a:r>
            <a:r>
              <a:rPr lang="en-US" altLang="zh-CN" dirty="0" err="1"/>
              <a:t>profile_default</a:t>
            </a:r>
            <a:endParaRPr lang="en-US" altLang="zh-CN" dirty="0"/>
          </a:p>
          <a:p>
            <a:r>
              <a:rPr lang="zh-CN" altLang="en-US" dirty="0"/>
              <a:t>如果缺少启动文件夹，则创建启动文件夹</a:t>
            </a:r>
          </a:p>
          <a:p>
            <a:r>
              <a:rPr lang="zh-CN" altLang="en-US" dirty="0"/>
              <a:t>添加一个名为的新</a:t>
            </a:r>
            <a:r>
              <a:rPr lang="en-US" altLang="zh-CN" dirty="0"/>
              <a:t>Python</a:t>
            </a:r>
            <a:r>
              <a:rPr lang="zh-CN" altLang="en-US" dirty="0"/>
              <a:t>文件</a:t>
            </a:r>
            <a:r>
              <a:rPr lang="en-US" altLang="zh-CN" dirty="0"/>
              <a:t>start.py</a:t>
            </a:r>
          </a:p>
          <a:p>
            <a:r>
              <a:rPr lang="zh-CN" altLang="en-US" dirty="0"/>
              <a:t>添加要导入的文件</a:t>
            </a:r>
          </a:p>
          <a:p>
            <a:r>
              <a:rPr lang="zh-CN" altLang="en-US" dirty="0"/>
              <a:t>启动</a:t>
            </a:r>
            <a:r>
              <a:rPr lang="en-US" altLang="zh-CN" dirty="0" err="1"/>
              <a:t>IPython</a:t>
            </a:r>
            <a:r>
              <a:rPr lang="zh-CN" altLang="en-US" dirty="0"/>
              <a:t>或</a:t>
            </a:r>
            <a:r>
              <a:rPr lang="en-US" altLang="zh-CN" dirty="0" err="1"/>
              <a:t>Jupyter</a:t>
            </a:r>
            <a:r>
              <a:rPr lang="en-US" altLang="zh-CN" dirty="0"/>
              <a:t> Notebook</a:t>
            </a:r>
            <a:r>
              <a:rPr lang="zh-CN" altLang="en-US" dirty="0"/>
              <a:t>，必要的库将自动加载！</a:t>
            </a:r>
          </a:p>
          <a:p>
            <a:r>
              <a:rPr lang="zh-CN" altLang="en-US" dirty="0"/>
              <a:t>让我们直观地看一下每一步。 </a:t>
            </a:r>
            <a:r>
              <a:rPr lang="en-US" altLang="zh-CN" dirty="0"/>
              <a:t>STA</a:t>
            </a:r>
            <a:r>
              <a:rPr lang="zh-CN" altLang="en-US" dirty="0"/>
              <a:t>安置</a:t>
            </a:r>
            <a:endParaRPr lang="ru-RU" dirty="0"/>
          </a:p>
        </p:txBody>
      </p:sp>
    </p:spTree>
    <p:extLst>
      <p:ext uri="{BB962C8B-B14F-4D97-AF65-F5344CB8AC3E}">
        <p14:creationId xmlns:p14="http://schemas.microsoft.com/office/powerpoint/2010/main" val="610412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DD5BC72-9DAF-1C16-D6A9-CD05529B0FA0}"/>
              </a:ext>
            </a:extLst>
          </p:cNvPr>
          <p:cNvPicPr>
            <a:picLocks noChangeAspect="1"/>
          </p:cNvPicPr>
          <p:nvPr/>
        </p:nvPicPr>
        <p:blipFill>
          <a:blip r:embed="rId2"/>
          <a:stretch>
            <a:fillRect/>
          </a:stretch>
        </p:blipFill>
        <p:spPr>
          <a:xfrm>
            <a:off x="1100720" y="818275"/>
            <a:ext cx="8105775" cy="2105025"/>
          </a:xfrm>
          <a:prstGeom prst="rect">
            <a:avLst/>
          </a:prstGeom>
        </p:spPr>
      </p:pic>
      <p:sp>
        <p:nvSpPr>
          <p:cNvPr id="5" name="TextBox 4">
            <a:extLst>
              <a:ext uri="{FF2B5EF4-FFF2-40B4-BE49-F238E27FC236}">
                <a16:creationId xmlns:a16="http://schemas.microsoft.com/office/drawing/2014/main" id="{25C0A247-76AF-E4D5-D888-50F80C69CD66}"/>
              </a:ext>
            </a:extLst>
          </p:cNvPr>
          <p:cNvSpPr txBox="1"/>
          <p:nvPr/>
        </p:nvSpPr>
        <p:spPr>
          <a:xfrm>
            <a:off x="790769" y="3200600"/>
            <a:ext cx="10415295" cy="646331"/>
          </a:xfrm>
          <a:prstGeom prst="rect">
            <a:avLst/>
          </a:prstGeom>
          <a:noFill/>
        </p:spPr>
        <p:txBody>
          <a:bodyPr wrap="square">
            <a:spAutoFit/>
          </a:bodyPr>
          <a:lstStyle/>
          <a:p>
            <a:r>
              <a:rPr lang="ru-RU" b="0" i="0" dirty="0">
                <a:solidFill>
                  <a:srgbClr val="333333"/>
                </a:solidFill>
                <a:effectLst/>
                <a:latin typeface="-apple-system"/>
              </a:rPr>
              <a:t>Как мы видим, сложение и вычитание можно осуществить с помощью функций </a:t>
            </a:r>
            <a:r>
              <a:rPr lang="ru-RU" b="0" i="0" dirty="0" err="1">
                <a:solidFill>
                  <a:srgbClr val="333333"/>
                </a:solidFill>
                <a:effectLst/>
                <a:latin typeface="-apple-system"/>
              </a:rPr>
              <a:t>opencv</a:t>
            </a:r>
            <a:r>
              <a:rPr lang="ru-RU" b="0" i="0" dirty="0">
                <a:solidFill>
                  <a:srgbClr val="333333"/>
                </a:solidFill>
                <a:effectLst/>
                <a:latin typeface="-apple-system"/>
              </a:rPr>
              <a:t> </a:t>
            </a:r>
            <a:r>
              <a:rPr lang="ru-RU" b="0" i="0" dirty="0" err="1">
                <a:solidFill>
                  <a:srgbClr val="333333"/>
                </a:solidFill>
                <a:effectLst/>
                <a:latin typeface="-apple-system"/>
              </a:rPr>
              <a:t>add</a:t>
            </a:r>
            <a:r>
              <a:rPr lang="ru-RU" b="0" i="0" dirty="0">
                <a:solidFill>
                  <a:srgbClr val="333333"/>
                </a:solidFill>
                <a:effectLst/>
                <a:latin typeface="-apple-system"/>
              </a:rPr>
              <a:t> и </a:t>
            </a:r>
            <a:r>
              <a:rPr lang="ru-RU" b="0" i="0" dirty="0" err="1">
                <a:solidFill>
                  <a:srgbClr val="333333"/>
                </a:solidFill>
                <a:effectLst/>
                <a:latin typeface="-apple-system"/>
              </a:rPr>
              <a:t>subtract</a:t>
            </a:r>
            <a:r>
              <a:rPr lang="ru-RU" b="0" i="0" dirty="0">
                <a:solidFill>
                  <a:srgbClr val="333333"/>
                </a:solidFill>
                <a:effectLst/>
                <a:latin typeface="-apple-system"/>
              </a:rPr>
              <a:t> соответственно, а также с помощью </a:t>
            </a:r>
            <a:r>
              <a:rPr lang="ru-RU" b="0" i="0" dirty="0" err="1">
                <a:solidFill>
                  <a:srgbClr val="333333"/>
                </a:solidFill>
                <a:effectLst/>
                <a:latin typeface="-apple-system"/>
              </a:rPr>
              <a:t>numpy</a:t>
            </a:r>
            <a:r>
              <a:rPr lang="ru-RU" b="0" i="0" dirty="0">
                <a:solidFill>
                  <a:srgbClr val="333333"/>
                </a:solidFill>
                <a:effectLst/>
                <a:latin typeface="-apple-system"/>
              </a:rPr>
              <a:t>. И результаты будут отличаться:</a:t>
            </a:r>
            <a:endParaRPr lang="ru-RU" dirty="0"/>
          </a:p>
        </p:txBody>
      </p:sp>
    </p:spTree>
    <p:extLst>
      <p:ext uri="{BB962C8B-B14F-4D97-AF65-F5344CB8AC3E}">
        <p14:creationId xmlns:p14="http://schemas.microsoft.com/office/powerpoint/2010/main" val="3848591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6DE33-4920-FA87-D209-98C386F886C6}"/>
              </a:ext>
            </a:extLst>
          </p:cNvPr>
          <p:cNvSpPr txBox="1"/>
          <p:nvPr/>
        </p:nvSpPr>
        <p:spPr>
          <a:xfrm>
            <a:off x="606490" y="240765"/>
            <a:ext cx="11103427" cy="1200329"/>
          </a:xfrm>
          <a:prstGeom prst="rect">
            <a:avLst/>
          </a:prstGeom>
          <a:noFill/>
        </p:spPr>
        <p:txBody>
          <a:bodyPr wrap="square">
            <a:spAutoFit/>
          </a:bodyPr>
          <a:lstStyle/>
          <a:p>
            <a:r>
              <a:rPr lang="ru-RU" b="0" i="0" dirty="0" err="1">
                <a:solidFill>
                  <a:srgbClr val="333333"/>
                </a:solidFill>
                <a:effectLst/>
                <a:latin typeface="-apple-system"/>
              </a:rPr>
              <a:t>OpenCV</a:t>
            </a:r>
            <a:r>
              <a:rPr lang="ru-RU" b="0" i="0" dirty="0">
                <a:solidFill>
                  <a:srgbClr val="333333"/>
                </a:solidFill>
                <a:effectLst/>
                <a:latin typeface="-apple-system"/>
              </a:rPr>
              <a:t> выполняет обрезку и гарантирует, что значения пикселей никогда не выйдут за пределы диапазона [0,255]. В </a:t>
            </a:r>
            <a:r>
              <a:rPr lang="ru-RU" b="0" i="0" dirty="0" err="1">
                <a:solidFill>
                  <a:srgbClr val="333333"/>
                </a:solidFill>
                <a:effectLst/>
                <a:latin typeface="-apple-system"/>
              </a:rPr>
              <a:t>numpy</a:t>
            </a:r>
            <a:r>
              <a:rPr lang="ru-RU" b="0" i="0" dirty="0">
                <a:solidFill>
                  <a:srgbClr val="333333"/>
                </a:solidFill>
                <a:effectLst/>
                <a:latin typeface="-apple-system"/>
              </a:rPr>
              <a:t> же всё происходит немного иначе. Представьте себе обычные настенные часы, где вместо 60 находится 255. Получается, что после достижение 255 следующим числом будет идти 0, а когда мы отнимаем от меньшего числа большее, то после 0 ( против часовой стрелки) будет идти 255.</a:t>
            </a:r>
            <a:endParaRPr lang="ru-RU" dirty="0"/>
          </a:p>
        </p:txBody>
      </p:sp>
      <p:pic>
        <p:nvPicPr>
          <p:cNvPr id="7" name="Рисунок 6">
            <a:extLst>
              <a:ext uri="{FF2B5EF4-FFF2-40B4-BE49-F238E27FC236}">
                <a16:creationId xmlns:a16="http://schemas.microsoft.com/office/drawing/2014/main" id="{1CB54A80-EBE2-95EA-031A-CF628598A0B0}"/>
              </a:ext>
            </a:extLst>
          </p:cNvPr>
          <p:cNvPicPr>
            <a:picLocks noChangeAspect="1"/>
          </p:cNvPicPr>
          <p:nvPr/>
        </p:nvPicPr>
        <p:blipFill>
          <a:blip r:embed="rId2"/>
          <a:stretch>
            <a:fillRect/>
          </a:stretch>
        </p:blipFill>
        <p:spPr>
          <a:xfrm>
            <a:off x="3216728" y="2669137"/>
            <a:ext cx="6785688" cy="2754191"/>
          </a:xfrm>
          <a:prstGeom prst="rect">
            <a:avLst/>
          </a:prstGeom>
        </p:spPr>
      </p:pic>
    </p:spTree>
    <p:extLst>
      <p:ext uri="{BB962C8B-B14F-4D97-AF65-F5344CB8AC3E}">
        <p14:creationId xmlns:p14="http://schemas.microsoft.com/office/powerpoint/2010/main" val="4194823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61548-D8CB-EDC6-A462-96D4B1BC0A2C}"/>
              </a:ext>
            </a:extLst>
          </p:cNvPr>
          <p:cNvSpPr txBox="1"/>
          <p:nvPr/>
        </p:nvSpPr>
        <p:spPr>
          <a:xfrm>
            <a:off x="333570" y="312490"/>
            <a:ext cx="11311034" cy="1477328"/>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Разбиение и слияние каналов</a:t>
            </a:r>
          </a:p>
          <a:p>
            <a:pPr algn="l"/>
            <a:br>
              <a:rPr lang="ru-RU" dirty="0"/>
            </a:br>
            <a:r>
              <a:rPr lang="ru-RU" b="0" i="0" dirty="0">
                <a:solidFill>
                  <a:srgbClr val="333333"/>
                </a:solidFill>
                <a:effectLst/>
                <a:latin typeface="-apple-system"/>
              </a:rPr>
              <a:t>Как мы знаем, RGB изображение состоит из красной, зелёной и синих компонент. И что, если мы захотим разделить изображение на соответствующие компоненты? Для этого в </a:t>
            </a:r>
            <a:r>
              <a:rPr lang="ru-RU" b="0" i="0" dirty="0" err="1">
                <a:solidFill>
                  <a:srgbClr val="333333"/>
                </a:solidFill>
                <a:effectLst/>
                <a:latin typeface="-apple-system"/>
              </a:rPr>
              <a:t>opencv</a:t>
            </a:r>
            <a:r>
              <a:rPr lang="ru-RU" b="0" i="0" dirty="0">
                <a:solidFill>
                  <a:srgbClr val="333333"/>
                </a:solidFill>
                <a:effectLst/>
                <a:latin typeface="-apple-system"/>
              </a:rPr>
              <a:t> есть специальная функция — </a:t>
            </a:r>
            <a:r>
              <a:rPr lang="ru-RU" b="0" i="0" dirty="0" err="1">
                <a:solidFill>
                  <a:srgbClr val="333333"/>
                </a:solidFill>
                <a:effectLst/>
                <a:latin typeface="-apple-system"/>
              </a:rPr>
              <a:t>split</a:t>
            </a:r>
            <a:r>
              <a:rPr lang="ru-RU" b="0" i="0" dirty="0">
                <a:solidFill>
                  <a:srgbClr val="333333"/>
                </a:solidFill>
                <a:effectLst/>
                <a:latin typeface="-apple-system"/>
              </a:rPr>
              <a:t>():</a:t>
            </a:r>
          </a:p>
        </p:txBody>
      </p:sp>
      <p:pic>
        <p:nvPicPr>
          <p:cNvPr id="5" name="Рисунок 4">
            <a:extLst>
              <a:ext uri="{FF2B5EF4-FFF2-40B4-BE49-F238E27FC236}">
                <a16:creationId xmlns:a16="http://schemas.microsoft.com/office/drawing/2014/main" id="{8284DF93-4BF9-A34E-2867-CB893C3CE175}"/>
              </a:ext>
            </a:extLst>
          </p:cNvPr>
          <p:cNvPicPr>
            <a:picLocks noChangeAspect="1"/>
          </p:cNvPicPr>
          <p:nvPr/>
        </p:nvPicPr>
        <p:blipFill>
          <a:blip r:embed="rId2"/>
          <a:stretch>
            <a:fillRect/>
          </a:stretch>
        </p:blipFill>
        <p:spPr>
          <a:xfrm>
            <a:off x="1526235" y="1607878"/>
            <a:ext cx="4810125" cy="1533525"/>
          </a:xfrm>
          <a:prstGeom prst="rect">
            <a:avLst/>
          </a:prstGeom>
        </p:spPr>
      </p:pic>
      <p:sp>
        <p:nvSpPr>
          <p:cNvPr id="7" name="TextBox 6">
            <a:extLst>
              <a:ext uri="{FF2B5EF4-FFF2-40B4-BE49-F238E27FC236}">
                <a16:creationId xmlns:a16="http://schemas.microsoft.com/office/drawing/2014/main" id="{31A3FB44-1557-3C27-25AB-4B6FD57C1948}"/>
              </a:ext>
            </a:extLst>
          </p:cNvPr>
          <p:cNvSpPr txBox="1"/>
          <p:nvPr/>
        </p:nvSpPr>
        <p:spPr>
          <a:xfrm>
            <a:off x="333569" y="3236464"/>
            <a:ext cx="11311033" cy="369332"/>
          </a:xfrm>
          <a:prstGeom prst="rect">
            <a:avLst/>
          </a:prstGeom>
          <a:noFill/>
        </p:spPr>
        <p:txBody>
          <a:bodyPr wrap="square">
            <a:spAutoFit/>
          </a:bodyPr>
          <a:lstStyle/>
          <a:p>
            <a:r>
              <a:rPr lang="ru-RU" b="0" i="0" dirty="0">
                <a:solidFill>
                  <a:srgbClr val="333333"/>
                </a:solidFill>
                <a:effectLst/>
                <a:latin typeface="-apple-system"/>
              </a:rPr>
              <a:t>Сначала мы загружаем изображение. Для наглядности работы данной функции взято следующее изображение</a:t>
            </a:r>
            <a:endParaRPr lang="ru-RU" dirty="0"/>
          </a:p>
        </p:txBody>
      </p:sp>
      <p:pic>
        <p:nvPicPr>
          <p:cNvPr id="9" name="Рисунок 8">
            <a:extLst>
              <a:ext uri="{FF2B5EF4-FFF2-40B4-BE49-F238E27FC236}">
                <a16:creationId xmlns:a16="http://schemas.microsoft.com/office/drawing/2014/main" id="{D78DB9B9-DEEC-E6B0-4F3A-A36B08594FDF}"/>
              </a:ext>
            </a:extLst>
          </p:cNvPr>
          <p:cNvPicPr>
            <a:picLocks noChangeAspect="1"/>
          </p:cNvPicPr>
          <p:nvPr/>
        </p:nvPicPr>
        <p:blipFill>
          <a:blip r:embed="rId3"/>
          <a:stretch>
            <a:fillRect/>
          </a:stretch>
        </p:blipFill>
        <p:spPr>
          <a:xfrm>
            <a:off x="1680384" y="3836346"/>
            <a:ext cx="6437249" cy="2432191"/>
          </a:xfrm>
          <a:prstGeom prst="rect">
            <a:avLst/>
          </a:prstGeom>
        </p:spPr>
      </p:pic>
    </p:spTree>
    <p:extLst>
      <p:ext uri="{BB962C8B-B14F-4D97-AF65-F5344CB8AC3E}">
        <p14:creationId xmlns:p14="http://schemas.microsoft.com/office/powerpoint/2010/main" val="2135496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413A-3B4C-AF85-F7EC-BC4AAFCCF022}"/>
              </a:ext>
            </a:extLst>
          </p:cNvPr>
          <p:cNvSpPr txBox="1"/>
          <p:nvPr/>
        </p:nvSpPr>
        <p:spPr>
          <a:xfrm>
            <a:off x="193610" y="169612"/>
            <a:ext cx="11600283" cy="646331"/>
          </a:xfrm>
          <a:prstGeom prst="rect">
            <a:avLst/>
          </a:prstGeom>
          <a:noFill/>
        </p:spPr>
        <p:txBody>
          <a:bodyPr wrap="square">
            <a:spAutoFit/>
          </a:bodyPr>
          <a:lstStyle/>
          <a:p>
            <a:r>
              <a:rPr lang="ru-RU" b="0" i="0" dirty="0">
                <a:solidFill>
                  <a:srgbClr val="333333"/>
                </a:solidFill>
                <a:effectLst/>
                <a:latin typeface="-apple-system"/>
              </a:rPr>
              <a:t>Затем разделяем изображение на три канала и показываем каждый канал по отдельности. В результате выполнения данной функции отобразится три изображения в оттенках серого:</a:t>
            </a:r>
            <a:endParaRPr lang="ru-RU" dirty="0"/>
          </a:p>
        </p:txBody>
      </p:sp>
      <p:pic>
        <p:nvPicPr>
          <p:cNvPr id="5" name="Рисунок 4">
            <a:extLst>
              <a:ext uri="{FF2B5EF4-FFF2-40B4-BE49-F238E27FC236}">
                <a16:creationId xmlns:a16="http://schemas.microsoft.com/office/drawing/2014/main" id="{4C335A37-4C01-0B19-747A-F6F20BC26653}"/>
              </a:ext>
            </a:extLst>
          </p:cNvPr>
          <p:cNvPicPr>
            <a:picLocks noChangeAspect="1"/>
          </p:cNvPicPr>
          <p:nvPr/>
        </p:nvPicPr>
        <p:blipFill>
          <a:blip r:embed="rId2"/>
          <a:stretch>
            <a:fillRect/>
          </a:stretch>
        </p:blipFill>
        <p:spPr>
          <a:xfrm>
            <a:off x="472239" y="2776342"/>
            <a:ext cx="3576036" cy="1913935"/>
          </a:xfrm>
          <a:prstGeom prst="rect">
            <a:avLst/>
          </a:prstGeom>
        </p:spPr>
      </p:pic>
      <p:pic>
        <p:nvPicPr>
          <p:cNvPr id="7" name="Рисунок 6">
            <a:extLst>
              <a:ext uri="{FF2B5EF4-FFF2-40B4-BE49-F238E27FC236}">
                <a16:creationId xmlns:a16="http://schemas.microsoft.com/office/drawing/2014/main" id="{5B127C21-AA47-706C-546C-7BA5F8AF3CBD}"/>
              </a:ext>
            </a:extLst>
          </p:cNvPr>
          <p:cNvPicPr>
            <a:picLocks noChangeAspect="1"/>
          </p:cNvPicPr>
          <p:nvPr/>
        </p:nvPicPr>
        <p:blipFill>
          <a:blip r:embed="rId3"/>
          <a:stretch>
            <a:fillRect/>
          </a:stretch>
        </p:blipFill>
        <p:spPr>
          <a:xfrm>
            <a:off x="472239" y="974373"/>
            <a:ext cx="3380549" cy="1839291"/>
          </a:xfrm>
          <a:prstGeom prst="rect">
            <a:avLst/>
          </a:prstGeom>
        </p:spPr>
      </p:pic>
      <p:pic>
        <p:nvPicPr>
          <p:cNvPr id="9" name="Рисунок 8">
            <a:extLst>
              <a:ext uri="{FF2B5EF4-FFF2-40B4-BE49-F238E27FC236}">
                <a16:creationId xmlns:a16="http://schemas.microsoft.com/office/drawing/2014/main" id="{A52008BE-F27C-6C59-973C-62F79CCADE9B}"/>
              </a:ext>
            </a:extLst>
          </p:cNvPr>
          <p:cNvPicPr>
            <a:picLocks noChangeAspect="1"/>
          </p:cNvPicPr>
          <p:nvPr/>
        </p:nvPicPr>
        <p:blipFill>
          <a:blip r:embed="rId4"/>
          <a:stretch>
            <a:fillRect/>
          </a:stretch>
        </p:blipFill>
        <p:spPr>
          <a:xfrm>
            <a:off x="569983" y="4690277"/>
            <a:ext cx="3744166" cy="1998111"/>
          </a:xfrm>
          <a:prstGeom prst="rect">
            <a:avLst/>
          </a:prstGeom>
        </p:spPr>
      </p:pic>
      <p:sp>
        <p:nvSpPr>
          <p:cNvPr id="11" name="TextBox 10">
            <a:extLst>
              <a:ext uri="{FF2B5EF4-FFF2-40B4-BE49-F238E27FC236}">
                <a16:creationId xmlns:a16="http://schemas.microsoft.com/office/drawing/2014/main" id="{A020B86A-C85F-82B8-20D2-335E9C9B73F0}"/>
              </a:ext>
            </a:extLst>
          </p:cNvPr>
          <p:cNvSpPr txBox="1"/>
          <p:nvPr/>
        </p:nvSpPr>
        <p:spPr>
          <a:xfrm>
            <a:off x="5458407" y="2828836"/>
            <a:ext cx="6163609" cy="1200329"/>
          </a:xfrm>
          <a:prstGeom prst="rect">
            <a:avLst/>
          </a:prstGeom>
          <a:noFill/>
        </p:spPr>
        <p:txBody>
          <a:bodyPr wrap="square">
            <a:spAutoFit/>
          </a:bodyPr>
          <a:lstStyle/>
          <a:p>
            <a:r>
              <a:rPr lang="ru-RU" b="0" i="0" dirty="0">
                <a:solidFill>
                  <a:srgbClr val="333333"/>
                </a:solidFill>
                <a:effectLst/>
                <a:latin typeface="-apple-system"/>
              </a:rPr>
              <a:t>Как мы видим, для каждого изображения каждого канала только прямоугольник с тем же цветом отображается белым. Вот как будет выглядеть каждая компонента для девушки из предыдущих частей:</a:t>
            </a:r>
            <a:endParaRPr lang="ru-RU" dirty="0"/>
          </a:p>
        </p:txBody>
      </p:sp>
    </p:spTree>
    <p:extLst>
      <p:ext uri="{BB962C8B-B14F-4D97-AF65-F5344CB8AC3E}">
        <p14:creationId xmlns:p14="http://schemas.microsoft.com/office/powerpoint/2010/main" val="138487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36B4E1B-52B6-061B-4526-A47D0E4D4B63}"/>
              </a:ext>
            </a:extLst>
          </p:cNvPr>
          <p:cNvPicPr>
            <a:picLocks noChangeAspect="1"/>
          </p:cNvPicPr>
          <p:nvPr/>
        </p:nvPicPr>
        <p:blipFill>
          <a:blip r:embed="rId2"/>
          <a:stretch>
            <a:fillRect/>
          </a:stretch>
        </p:blipFill>
        <p:spPr>
          <a:xfrm>
            <a:off x="307230" y="1"/>
            <a:ext cx="5574918" cy="3359020"/>
          </a:xfrm>
          <a:prstGeom prst="rect">
            <a:avLst/>
          </a:prstGeom>
        </p:spPr>
      </p:pic>
      <p:pic>
        <p:nvPicPr>
          <p:cNvPr id="5" name="Рисунок 4">
            <a:extLst>
              <a:ext uri="{FF2B5EF4-FFF2-40B4-BE49-F238E27FC236}">
                <a16:creationId xmlns:a16="http://schemas.microsoft.com/office/drawing/2014/main" id="{F4BD51C1-2A62-E161-7CCC-D3CF2997835E}"/>
              </a:ext>
            </a:extLst>
          </p:cNvPr>
          <p:cNvPicPr>
            <a:picLocks noChangeAspect="1"/>
          </p:cNvPicPr>
          <p:nvPr/>
        </p:nvPicPr>
        <p:blipFill>
          <a:blip r:embed="rId3"/>
          <a:stretch>
            <a:fillRect/>
          </a:stretch>
        </p:blipFill>
        <p:spPr>
          <a:xfrm>
            <a:off x="1352065" y="3498980"/>
            <a:ext cx="5309994" cy="3287404"/>
          </a:xfrm>
          <a:prstGeom prst="rect">
            <a:avLst/>
          </a:prstGeom>
        </p:spPr>
      </p:pic>
    </p:spTree>
    <p:extLst>
      <p:ext uri="{BB962C8B-B14F-4D97-AF65-F5344CB8AC3E}">
        <p14:creationId xmlns:p14="http://schemas.microsoft.com/office/powerpoint/2010/main" val="1804806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B2C1B5-21C9-A0F8-3D6B-05F76C967EA7}"/>
              </a:ext>
            </a:extLst>
          </p:cNvPr>
          <p:cNvSpPr txBox="1"/>
          <p:nvPr/>
        </p:nvSpPr>
        <p:spPr>
          <a:xfrm>
            <a:off x="604158" y="343401"/>
            <a:ext cx="11003124" cy="1477328"/>
          </a:xfrm>
          <a:prstGeom prst="rect">
            <a:avLst/>
          </a:prstGeom>
          <a:noFill/>
        </p:spPr>
        <p:txBody>
          <a:bodyPr wrap="square">
            <a:spAutoFit/>
          </a:bodyPr>
          <a:lstStyle/>
          <a:p>
            <a:r>
              <a:rPr lang="ru-RU" b="0" i="0" dirty="0">
                <a:solidFill>
                  <a:srgbClr val="333333"/>
                </a:solidFill>
                <a:effectLst/>
                <a:latin typeface="-apple-system"/>
              </a:rPr>
              <a:t>Как можно увидеть, красный канал очень светлый. Это происходит потому, что оттенки красного очень сильно представлены в нашем изображении. Синий и зелёный каналы, наоборот, очень тёмные. Это случается потому, что на данном изображении очень мало данных цветов.</a:t>
            </a:r>
            <a:br>
              <a:rPr lang="ru-RU" dirty="0"/>
            </a:br>
            <a:r>
              <a:rPr lang="ru-RU" b="0" i="0" dirty="0">
                <a:solidFill>
                  <a:srgbClr val="333333"/>
                </a:solidFill>
                <a:effectLst/>
                <a:latin typeface="-apple-system"/>
              </a:rPr>
              <a:t>Для того, чтобы объединить каналы воедино, достаточно воспользоваться функцией </a:t>
            </a:r>
            <a:r>
              <a:rPr lang="ru-RU" b="0" i="0" dirty="0" err="1">
                <a:solidFill>
                  <a:srgbClr val="333333"/>
                </a:solidFill>
                <a:effectLst/>
                <a:latin typeface="-apple-system"/>
              </a:rPr>
              <a:t>merge</a:t>
            </a:r>
            <a:r>
              <a:rPr lang="ru-RU" b="0" i="0" dirty="0">
                <a:solidFill>
                  <a:srgbClr val="333333"/>
                </a:solidFill>
                <a:effectLst/>
                <a:latin typeface="-apple-system"/>
              </a:rPr>
              <a:t>(), которая принимает значения каналов:</a:t>
            </a:r>
            <a:endParaRPr lang="ru-RU" dirty="0"/>
          </a:p>
        </p:txBody>
      </p:sp>
      <p:pic>
        <p:nvPicPr>
          <p:cNvPr id="5" name="Рисунок 4">
            <a:extLst>
              <a:ext uri="{FF2B5EF4-FFF2-40B4-BE49-F238E27FC236}">
                <a16:creationId xmlns:a16="http://schemas.microsoft.com/office/drawing/2014/main" id="{E9DC4188-5435-FCD1-43E5-ADF230E065A0}"/>
              </a:ext>
            </a:extLst>
          </p:cNvPr>
          <p:cNvPicPr>
            <a:picLocks noChangeAspect="1"/>
          </p:cNvPicPr>
          <p:nvPr/>
        </p:nvPicPr>
        <p:blipFill>
          <a:blip r:embed="rId2"/>
          <a:stretch>
            <a:fillRect/>
          </a:stretch>
        </p:blipFill>
        <p:spPr>
          <a:xfrm>
            <a:off x="604158" y="2012009"/>
            <a:ext cx="4889838" cy="1617598"/>
          </a:xfrm>
          <a:prstGeom prst="rect">
            <a:avLst/>
          </a:prstGeom>
        </p:spPr>
      </p:pic>
    </p:spTree>
    <p:extLst>
      <p:ext uri="{BB962C8B-B14F-4D97-AF65-F5344CB8AC3E}">
        <p14:creationId xmlns:p14="http://schemas.microsoft.com/office/powerpoint/2010/main" val="173921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E60DD40-846F-ADA8-F28A-7F4DF35BFE8B}"/>
              </a:ext>
            </a:extLst>
          </p:cNvPr>
          <p:cNvPicPr>
            <a:picLocks noChangeAspect="1"/>
          </p:cNvPicPr>
          <p:nvPr/>
        </p:nvPicPr>
        <p:blipFill>
          <a:blip r:embed="rId2"/>
          <a:stretch>
            <a:fillRect/>
          </a:stretch>
        </p:blipFill>
        <p:spPr>
          <a:xfrm>
            <a:off x="360784" y="348246"/>
            <a:ext cx="4870109" cy="2628220"/>
          </a:xfrm>
          <a:prstGeom prst="rect">
            <a:avLst/>
          </a:prstGeom>
        </p:spPr>
      </p:pic>
      <p:pic>
        <p:nvPicPr>
          <p:cNvPr id="5" name="Рисунок 4">
            <a:extLst>
              <a:ext uri="{FF2B5EF4-FFF2-40B4-BE49-F238E27FC236}">
                <a16:creationId xmlns:a16="http://schemas.microsoft.com/office/drawing/2014/main" id="{7D0C979C-7973-D61A-5C7A-7BE1390DAFAB}"/>
              </a:ext>
            </a:extLst>
          </p:cNvPr>
          <p:cNvPicPr>
            <a:picLocks noChangeAspect="1"/>
          </p:cNvPicPr>
          <p:nvPr/>
        </p:nvPicPr>
        <p:blipFill>
          <a:blip r:embed="rId3"/>
          <a:stretch>
            <a:fillRect/>
          </a:stretch>
        </p:blipFill>
        <p:spPr>
          <a:xfrm>
            <a:off x="4121020" y="2976466"/>
            <a:ext cx="7010315" cy="3766359"/>
          </a:xfrm>
          <a:prstGeom prst="rect">
            <a:avLst/>
          </a:prstGeom>
        </p:spPr>
      </p:pic>
    </p:spTree>
    <p:extLst>
      <p:ext uri="{BB962C8B-B14F-4D97-AF65-F5344CB8AC3E}">
        <p14:creationId xmlns:p14="http://schemas.microsoft.com/office/powerpoint/2010/main" val="357504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CE2AB3-8B43-7D5B-548C-433E493D57EA}"/>
              </a:ext>
            </a:extLst>
          </p:cNvPr>
          <p:cNvSpPr txBox="1"/>
          <p:nvPr/>
        </p:nvSpPr>
        <p:spPr>
          <a:xfrm>
            <a:off x="333570" y="265265"/>
            <a:ext cx="11702920" cy="2308324"/>
          </a:xfrm>
          <a:prstGeom prst="rect">
            <a:avLst/>
          </a:prstGeom>
          <a:noFill/>
        </p:spPr>
        <p:txBody>
          <a:bodyPr wrap="square">
            <a:spAutoFit/>
          </a:bodyPr>
          <a:lstStyle/>
          <a:p>
            <a:pPr algn="l"/>
            <a:r>
              <a:rPr lang="ru-RU" b="0" i="0" dirty="0">
                <a:solidFill>
                  <a:srgbClr val="333333"/>
                </a:solidFill>
                <a:effectLst/>
                <a:latin typeface="-apple-system"/>
              </a:rPr>
              <a:t>Таким образом, мы получаем такое же изображение как оригинальное, за исключением того, что я поменял местами синий с зелёным каналом.</a:t>
            </a:r>
          </a:p>
          <a:p>
            <a:pPr algn="l"/>
            <a:br>
              <a:rPr lang="ru-RU" dirty="0"/>
            </a:br>
            <a:r>
              <a:rPr lang="ru-RU" b="0" i="0" dirty="0">
                <a:solidFill>
                  <a:srgbClr val="333333"/>
                </a:solidFill>
                <a:effectLst/>
                <a:latin typeface="Fira Sans" panose="020B0503050000020004" pitchFamily="34" charset="0"/>
              </a:rPr>
              <a:t>Размытие</a:t>
            </a:r>
          </a:p>
          <a:p>
            <a:pPr algn="l"/>
            <a:br>
              <a:rPr lang="ru-RU" dirty="0"/>
            </a:br>
            <a:r>
              <a:rPr lang="ru-RU" b="0" i="0" dirty="0">
                <a:solidFill>
                  <a:srgbClr val="333333"/>
                </a:solidFill>
                <a:effectLst/>
                <a:latin typeface="-apple-system"/>
              </a:rPr>
              <a:t>Размытие — это когда более резкие области на изображении теряют свою детализацию, в результате чего изображение становится менее чётким. В </a:t>
            </a:r>
            <a:r>
              <a:rPr lang="ru-RU" b="0" i="0" dirty="0" err="1">
                <a:solidFill>
                  <a:srgbClr val="333333"/>
                </a:solidFill>
                <a:effectLst/>
                <a:latin typeface="-apple-system"/>
              </a:rPr>
              <a:t>opencv</a:t>
            </a:r>
            <a:r>
              <a:rPr lang="ru-RU" b="0" i="0" dirty="0">
                <a:solidFill>
                  <a:srgbClr val="333333"/>
                </a:solidFill>
                <a:effectLst/>
                <a:latin typeface="-apple-system"/>
              </a:rPr>
              <a:t> имеются следующие основные методы размытия: </a:t>
            </a:r>
            <a:r>
              <a:rPr lang="ru-RU" b="0" i="0" dirty="0" err="1">
                <a:solidFill>
                  <a:srgbClr val="333333"/>
                </a:solidFill>
                <a:effectLst/>
                <a:latin typeface="-apple-system"/>
              </a:rPr>
              <a:t>averaging</a:t>
            </a:r>
            <a:r>
              <a:rPr lang="ru-RU" b="0" i="0" dirty="0">
                <a:solidFill>
                  <a:srgbClr val="333333"/>
                </a:solidFill>
                <a:effectLst/>
                <a:latin typeface="-apple-system"/>
              </a:rPr>
              <a:t>(усреднённое), </a:t>
            </a:r>
            <a:r>
              <a:rPr lang="ru-RU" b="0" i="0" dirty="0" err="1">
                <a:solidFill>
                  <a:srgbClr val="333333"/>
                </a:solidFill>
                <a:effectLst/>
                <a:latin typeface="-apple-system"/>
              </a:rPr>
              <a:t>gaussian</a:t>
            </a:r>
            <a:r>
              <a:rPr lang="ru-RU" b="0" i="0" dirty="0">
                <a:solidFill>
                  <a:srgbClr val="333333"/>
                </a:solidFill>
                <a:effectLst/>
                <a:latin typeface="-apple-system"/>
              </a:rPr>
              <a:t>(гауссово) и </a:t>
            </a:r>
            <a:r>
              <a:rPr lang="ru-RU" b="0" i="0" dirty="0" err="1">
                <a:solidFill>
                  <a:srgbClr val="333333"/>
                </a:solidFill>
                <a:effectLst/>
                <a:latin typeface="-apple-system"/>
              </a:rPr>
              <a:t>median</a:t>
            </a:r>
            <a:r>
              <a:rPr lang="ru-RU" b="0" i="0" dirty="0">
                <a:solidFill>
                  <a:srgbClr val="333333"/>
                </a:solidFill>
                <a:effectLst/>
                <a:latin typeface="-apple-system"/>
              </a:rPr>
              <a:t>(медианное).</a:t>
            </a:r>
          </a:p>
        </p:txBody>
      </p:sp>
    </p:spTree>
    <p:extLst>
      <p:ext uri="{BB962C8B-B14F-4D97-AF65-F5344CB8AC3E}">
        <p14:creationId xmlns:p14="http://schemas.microsoft.com/office/powerpoint/2010/main" val="222654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5A9040-8DA5-3479-9619-74F8AB094E76}"/>
              </a:ext>
            </a:extLst>
          </p:cNvPr>
          <p:cNvSpPr txBox="1"/>
          <p:nvPr/>
        </p:nvSpPr>
        <p:spPr>
          <a:xfrm>
            <a:off x="510850" y="237273"/>
            <a:ext cx="11320365" cy="2031325"/>
          </a:xfrm>
          <a:prstGeom prst="rect">
            <a:avLst/>
          </a:prstGeom>
          <a:noFill/>
        </p:spPr>
        <p:txBody>
          <a:bodyPr wrap="square">
            <a:spAutoFit/>
          </a:bodyPr>
          <a:lstStyle/>
          <a:p>
            <a:pPr algn="l"/>
            <a:r>
              <a:rPr lang="ru-RU" b="0" i="0" dirty="0" err="1">
                <a:solidFill>
                  <a:srgbClr val="333333"/>
                </a:solidFill>
                <a:effectLst/>
                <a:latin typeface="Fira Sans" panose="020B0503050000020004" pitchFamily="34" charset="0"/>
              </a:rPr>
              <a:t>Averaging</a:t>
            </a:r>
            <a:endParaRPr lang="ru-RU" b="0" i="0" dirty="0">
              <a:solidFill>
                <a:srgbClr val="333333"/>
              </a:solidFill>
              <a:effectLst/>
              <a:latin typeface="Fira Sans" panose="020B0503050000020004" pitchFamily="34" charset="0"/>
            </a:endParaRPr>
          </a:p>
          <a:p>
            <a:pPr algn="l"/>
            <a:br>
              <a:rPr lang="ru-RU" dirty="0"/>
            </a:br>
            <a:r>
              <a:rPr lang="ru-RU" b="0" i="0" dirty="0">
                <a:solidFill>
                  <a:srgbClr val="333333"/>
                </a:solidFill>
                <a:effectLst/>
                <a:latin typeface="-apple-system"/>
              </a:rPr>
              <a:t>Данный фильтр делает операцию свёртки на изображении с неким ядром, где свёртка — это вычисление нового значения пикселя, при котором учитываются значения соседних пикселей. Ядро свёртки — это квадратная матрица, где пиксель в центре этой матрицы затем устанавливается как среднее значение всех других пикселей, окружающих его. Для того, чтобы воспользоваться данным размытием достаточно вызвать метод </a:t>
            </a:r>
            <a:r>
              <a:rPr lang="ru-RU" b="0" i="0" dirty="0" err="1">
                <a:solidFill>
                  <a:srgbClr val="333333"/>
                </a:solidFill>
                <a:effectLst/>
                <a:latin typeface="-apple-system"/>
              </a:rPr>
              <a:t>blur</a:t>
            </a:r>
            <a:r>
              <a:rPr lang="ru-RU" b="0" i="0" dirty="0">
                <a:solidFill>
                  <a:srgbClr val="333333"/>
                </a:solidFill>
                <a:effectLst/>
                <a:latin typeface="-apple-system"/>
              </a:rPr>
              <a:t>(), который принимает изображение и кортеж, с указанием размера ядра:</a:t>
            </a:r>
          </a:p>
        </p:txBody>
      </p:sp>
      <p:pic>
        <p:nvPicPr>
          <p:cNvPr id="5" name="Рисунок 4">
            <a:extLst>
              <a:ext uri="{FF2B5EF4-FFF2-40B4-BE49-F238E27FC236}">
                <a16:creationId xmlns:a16="http://schemas.microsoft.com/office/drawing/2014/main" id="{A3B19C19-6D9A-630B-3655-A6640FBF2F2A}"/>
              </a:ext>
            </a:extLst>
          </p:cNvPr>
          <p:cNvPicPr>
            <a:picLocks noChangeAspect="1"/>
          </p:cNvPicPr>
          <p:nvPr/>
        </p:nvPicPr>
        <p:blipFill>
          <a:blip r:embed="rId2"/>
          <a:stretch>
            <a:fillRect/>
          </a:stretch>
        </p:blipFill>
        <p:spPr>
          <a:xfrm>
            <a:off x="335998" y="2732028"/>
            <a:ext cx="5324475" cy="1857375"/>
          </a:xfrm>
          <a:prstGeom prst="rect">
            <a:avLst/>
          </a:prstGeom>
        </p:spPr>
      </p:pic>
    </p:spTree>
    <p:extLst>
      <p:ext uri="{BB962C8B-B14F-4D97-AF65-F5344CB8AC3E}">
        <p14:creationId xmlns:p14="http://schemas.microsoft.com/office/powerpoint/2010/main" val="3798823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98F5BE-B0D9-107A-233B-334F596F2481}"/>
              </a:ext>
            </a:extLst>
          </p:cNvPr>
          <p:cNvSpPr txBox="1"/>
          <p:nvPr/>
        </p:nvSpPr>
        <p:spPr>
          <a:xfrm>
            <a:off x="305577" y="224135"/>
            <a:ext cx="11413671" cy="646331"/>
          </a:xfrm>
          <a:prstGeom prst="rect">
            <a:avLst/>
          </a:prstGeom>
          <a:noFill/>
        </p:spPr>
        <p:txBody>
          <a:bodyPr wrap="square">
            <a:spAutoFit/>
          </a:bodyPr>
          <a:lstStyle/>
          <a:p>
            <a:r>
              <a:rPr lang="ru-RU" b="0" i="0" dirty="0">
                <a:solidFill>
                  <a:srgbClr val="333333"/>
                </a:solidFill>
                <a:effectLst/>
                <a:latin typeface="-apple-system"/>
              </a:rPr>
              <a:t>Чем больше размер ядра, тем более размытым будет становиться изображение:</a:t>
            </a:r>
            <a:br>
              <a:rPr lang="ru-RU" dirty="0"/>
            </a:br>
            <a:endParaRPr lang="ru-RU" dirty="0"/>
          </a:p>
        </p:txBody>
      </p:sp>
      <p:pic>
        <p:nvPicPr>
          <p:cNvPr id="5" name="Рисунок 4">
            <a:extLst>
              <a:ext uri="{FF2B5EF4-FFF2-40B4-BE49-F238E27FC236}">
                <a16:creationId xmlns:a16="http://schemas.microsoft.com/office/drawing/2014/main" id="{11F8BC6C-F1B8-2229-B83E-C2066F019B65}"/>
              </a:ext>
            </a:extLst>
          </p:cNvPr>
          <p:cNvPicPr>
            <a:picLocks noChangeAspect="1"/>
          </p:cNvPicPr>
          <p:nvPr/>
        </p:nvPicPr>
        <p:blipFill>
          <a:blip r:embed="rId2"/>
          <a:stretch>
            <a:fillRect/>
          </a:stretch>
        </p:blipFill>
        <p:spPr>
          <a:xfrm>
            <a:off x="1309687" y="1095375"/>
            <a:ext cx="9572625" cy="4667250"/>
          </a:xfrm>
          <a:prstGeom prst="rect">
            <a:avLst/>
          </a:prstGeom>
        </p:spPr>
      </p:pic>
    </p:spTree>
    <p:extLst>
      <p:ext uri="{BB962C8B-B14F-4D97-AF65-F5344CB8AC3E}">
        <p14:creationId xmlns:p14="http://schemas.microsoft.com/office/powerpoint/2010/main" val="131822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A2FC5C-0255-DD11-89FB-930DD514A706}"/>
              </a:ext>
            </a:extLst>
          </p:cNvPr>
          <p:cNvSpPr txBox="1"/>
          <p:nvPr/>
        </p:nvSpPr>
        <p:spPr>
          <a:xfrm>
            <a:off x="1649186" y="613101"/>
            <a:ext cx="6097554" cy="369332"/>
          </a:xfrm>
          <a:prstGeom prst="rect">
            <a:avLst/>
          </a:prstGeom>
          <a:noFill/>
        </p:spPr>
        <p:txBody>
          <a:bodyPr wrap="square">
            <a:spAutoFit/>
          </a:bodyPr>
          <a:lstStyle/>
          <a:p>
            <a:r>
              <a:rPr lang="ru-RU" b="0" i="0" dirty="0">
                <a:solidFill>
                  <a:srgbClr val="242424"/>
                </a:solidFill>
                <a:effectLst/>
                <a:latin typeface="source-serif-pro"/>
              </a:rPr>
              <a:t>При запуске сессии </a:t>
            </a:r>
            <a:r>
              <a:rPr lang="ru-RU" b="0" i="0" dirty="0" err="1">
                <a:solidFill>
                  <a:srgbClr val="242424"/>
                </a:solidFill>
                <a:effectLst/>
                <a:latin typeface="source-serif-pro"/>
              </a:rPr>
              <a:t>IPython</a:t>
            </a:r>
            <a:r>
              <a:rPr lang="ru-RU" b="0" i="0" dirty="0">
                <a:solidFill>
                  <a:srgbClr val="242424"/>
                </a:solidFill>
                <a:effectLst/>
                <a:latin typeface="source-serif-pro"/>
              </a:rPr>
              <a:t> появится следующее:</a:t>
            </a:r>
            <a:endParaRPr lang="ru-RU" dirty="0"/>
          </a:p>
        </p:txBody>
      </p:sp>
      <p:pic>
        <p:nvPicPr>
          <p:cNvPr id="5" name="Рисунок 4">
            <a:extLst>
              <a:ext uri="{FF2B5EF4-FFF2-40B4-BE49-F238E27FC236}">
                <a16:creationId xmlns:a16="http://schemas.microsoft.com/office/drawing/2014/main" id="{D41B7122-FFCC-DE9B-29BE-2F6EA66C032C}"/>
              </a:ext>
            </a:extLst>
          </p:cNvPr>
          <p:cNvPicPr>
            <a:picLocks noChangeAspect="1"/>
          </p:cNvPicPr>
          <p:nvPr/>
        </p:nvPicPr>
        <p:blipFill>
          <a:blip r:embed="rId2"/>
          <a:stretch>
            <a:fillRect/>
          </a:stretch>
        </p:blipFill>
        <p:spPr>
          <a:xfrm>
            <a:off x="373613" y="1117310"/>
            <a:ext cx="7716028" cy="2702309"/>
          </a:xfrm>
          <a:prstGeom prst="rect">
            <a:avLst/>
          </a:prstGeom>
        </p:spPr>
      </p:pic>
      <p:sp>
        <p:nvSpPr>
          <p:cNvPr id="6" name="Rectangle 1">
            <a:extLst>
              <a:ext uri="{FF2B5EF4-FFF2-40B4-BE49-F238E27FC236}">
                <a16:creationId xmlns:a16="http://schemas.microsoft.com/office/drawing/2014/main" id="{93EAB053-C885-F1C0-A1C1-578B76842909}"/>
              </a:ext>
            </a:extLst>
          </p:cNvPr>
          <p:cNvSpPr>
            <a:spLocks noChangeArrowheads="1"/>
          </p:cNvSpPr>
          <p:nvPr/>
        </p:nvSpPr>
        <p:spPr bwMode="auto">
          <a:xfrm>
            <a:off x="373613" y="3954496"/>
            <a:ext cx="10123714" cy="400110"/>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a:ln>
                  <a:noFill/>
                </a:ln>
                <a:solidFill>
                  <a:srgbClr val="242424"/>
                </a:solidFill>
                <a:effectLst/>
                <a:latin typeface="source-serif-pro"/>
              </a:rPr>
              <a:t>Проверить, загружены ли библиотеки, можно в </a:t>
            </a:r>
            <a:r>
              <a:rPr kumimoji="0" lang="ru-RU" altLang="ru-RU" sz="2000" b="0" i="0" u="none" strike="noStrike" cap="none" normalizeH="0" baseline="0" dirty="0" err="1">
                <a:ln>
                  <a:noFill/>
                </a:ln>
                <a:solidFill>
                  <a:srgbClr val="242424"/>
                </a:solidFill>
                <a:effectLst/>
                <a:latin typeface="source-code-pro"/>
              </a:rPr>
              <a:t>globals</a:t>
            </a:r>
            <a:r>
              <a:rPr kumimoji="0" lang="ru-RU" altLang="ru-RU" sz="2000" b="0" i="0" u="none" strike="noStrike" cap="none" normalizeH="0" baseline="0" dirty="0">
                <a:ln>
                  <a:noFill/>
                </a:ln>
                <a:solidFill>
                  <a:srgbClr val="242424"/>
                </a:solidFill>
                <a:effectLst/>
                <a:latin typeface="source-code-pro"/>
              </a:rPr>
              <a:t>()</a:t>
            </a:r>
            <a:r>
              <a:rPr kumimoji="0" lang="ru-RU" altLang="ru-RU" sz="2000" b="0" i="0" u="none" strike="noStrike" cap="none" normalizeH="0" baseline="0" dirty="0">
                <a:ln>
                  <a:noFill/>
                </a:ln>
                <a:solidFill>
                  <a:srgbClr val="242424"/>
                </a:solidFill>
                <a:effectLst/>
                <a:latin typeface="source-serif-pro"/>
              </a:rPr>
              <a:t>:</a:t>
            </a:r>
            <a:r>
              <a:rPr kumimoji="0" lang="ru-RU" altLang="ru-RU" sz="2000" b="0" i="0" u="none" strike="noStrike" cap="none" normalizeH="0" baseline="0" dirty="0">
                <a:ln>
                  <a:noFill/>
                </a:ln>
                <a:solidFill>
                  <a:schemeClr val="tx1"/>
                </a:solidFill>
                <a:effectLst/>
              </a:rPr>
              <a:t> </a:t>
            </a:r>
            <a:endParaRPr kumimoji="0" lang="ru-RU" altLang="ru-RU" sz="2000" b="0" i="0" u="none" strike="noStrike" cap="none" normalizeH="0" baseline="0" dirty="0">
              <a:ln>
                <a:noFill/>
              </a:ln>
              <a:solidFill>
                <a:schemeClr val="tx1"/>
              </a:solidFill>
              <a:effectLst/>
              <a:latin typeface="Arial" panose="020B0604020202020204" pitchFamily="34" charset="0"/>
            </a:endParaRPr>
          </a:p>
        </p:txBody>
      </p:sp>
      <p:pic>
        <p:nvPicPr>
          <p:cNvPr id="8" name="Рисунок 7">
            <a:extLst>
              <a:ext uri="{FF2B5EF4-FFF2-40B4-BE49-F238E27FC236}">
                <a16:creationId xmlns:a16="http://schemas.microsoft.com/office/drawing/2014/main" id="{C62CF8FC-4B0C-CB8E-741B-9574DFE39916}"/>
              </a:ext>
            </a:extLst>
          </p:cNvPr>
          <p:cNvPicPr>
            <a:picLocks noChangeAspect="1"/>
          </p:cNvPicPr>
          <p:nvPr/>
        </p:nvPicPr>
        <p:blipFill>
          <a:blip r:embed="rId3"/>
          <a:stretch>
            <a:fillRect/>
          </a:stretch>
        </p:blipFill>
        <p:spPr>
          <a:xfrm>
            <a:off x="593077" y="4606503"/>
            <a:ext cx="7277100" cy="2105025"/>
          </a:xfrm>
          <a:prstGeom prst="rect">
            <a:avLst/>
          </a:prstGeom>
        </p:spPr>
      </p:pic>
    </p:spTree>
    <p:extLst>
      <p:ext uri="{BB962C8B-B14F-4D97-AF65-F5344CB8AC3E}">
        <p14:creationId xmlns:p14="http://schemas.microsoft.com/office/powerpoint/2010/main" val="526012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3B2FF-FE28-84F7-1F3E-C622D6C6F2ED}"/>
              </a:ext>
            </a:extLst>
          </p:cNvPr>
          <p:cNvSpPr txBox="1"/>
          <p:nvPr/>
        </p:nvSpPr>
        <p:spPr>
          <a:xfrm>
            <a:off x="305577" y="212773"/>
            <a:ext cx="11506977" cy="1754326"/>
          </a:xfrm>
          <a:prstGeom prst="rect">
            <a:avLst/>
          </a:prstGeom>
          <a:noFill/>
        </p:spPr>
        <p:txBody>
          <a:bodyPr wrap="square">
            <a:spAutoFit/>
          </a:bodyPr>
          <a:lstStyle/>
          <a:p>
            <a:pPr algn="l"/>
            <a:r>
              <a:rPr lang="ru-RU" b="0" i="0" dirty="0" err="1">
                <a:solidFill>
                  <a:srgbClr val="333333"/>
                </a:solidFill>
                <a:effectLst/>
                <a:latin typeface="Fira Sans" panose="020B0503050000020004" pitchFamily="34" charset="0"/>
              </a:rPr>
              <a:t>Gaussian</a:t>
            </a:r>
            <a:endParaRPr lang="ru-RU" b="0" i="0" dirty="0">
              <a:solidFill>
                <a:srgbClr val="333333"/>
              </a:solidFill>
              <a:effectLst/>
              <a:latin typeface="Fira Sans" panose="020B0503050000020004" pitchFamily="34" charset="0"/>
            </a:endParaRPr>
          </a:p>
          <a:p>
            <a:pPr algn="l"/>
            <a:br>
              <a:rPr lang="ru-RU" dirty="0"/>
            </a:br>
            <a:r>
              <a:rPr lang="ru-RU" b="0" i="0" dirty="0">
                <a:solidFill>
                  <a:srgbClr val="333333"/>
                </a:solidFill>
                <a:effectLst/>
                <a:latin typeface="-apple-system"/>
              </a:rPr>
              <a:t>Гауссово размытие похоже на предыдущее размытие, за исключением того, что вместо простого среднего мы теперь используем взвешенное среднее, где соседние пиксели, которые ближе к центральному пикселю, вносят больший «вклад» в среднее. Конечным результатом является то, что наше изображение размыто более естественно:</a:t>
            </a:r>
          </a:p>
        </p:txBody>
      </p:sp>
      <p:pic>
        <p:nvPicPr>
          <p:cNvPr id="5" name="Рисунок 4">
            <a:extLst>
              <a:ext uri="{FF2B5EF4-FFF2-40B4-BE49-F238E27FC236}">
                <a16:creationId xmlns:a16="http://schemas.microsoft.com/office/drawing/2014/main" id="{69C59B8F-7C85-45DD-2C20-A0394532739C}"/>
              </a:ext>
            </a:extLst>
          </p:cNvPr>
          <p:cNvPicPr>
            <a:picLocks noChangeAspect="1"/>
          </p:cNvPicPr>
          <p:nvPr/>
        </p:nvPicPr>
        <p:blipFill>
          <a:blip r:embed="rId2"/>
          <a:stretch>
            <a:fillRect/>
          </a:stretch>
        </p:blipFill>
        <p:spPr>
          <a:xfrm>
            <a:off x="913720" y="2197943"/>
            <a:ext cx="9058275" cy="3600450"/>
          </a:xfrm>
          <a:prstGeom prst="rect">
            <a:avLst/>
          </a:prstGeom>
        </p:spPr>
      </p:pic>
    </p:spTree>
    <p:extLst>
      <p:ext uri="{BB962C8B-B14F-4D97-AF65-F5344CB8AC3E}">
        <p14:creationId xmlns:p14="http://schemas.microsoft.com/office/powerpoint/2010/main" val="3692226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4075E9-3B74-DC23-033C-C3CC098E0C04}"/>
              </a:ext>
            </a:extLst>
          </p:cNvPr>
          <p:cNvSpPr txBox="1"/>
          <p:nvPr/>
        </p:nvSpPr>
        <p:spPr>
          <a:xfrm>
            <a:off x="492190" y="173991"/>
            <a:ext cx="11115091" cy="1200329"/>
          </a:xfrm>
          <a:prstGeom prst="rect">
            <a:avLst/>
          </a:prstGeom>
          <a:noFill/>
        </p:spPr>
        <p:txBody>
          <a:bodyPr wrap="square">
            <a:spAutoFit/>
          </a:bodyPr>
          <a:lstStyle/>
          <a:p>
            <a:r>
              <a:rPr lang="ru-RU" b="0" i="0" dirty="0">
                <a:solidFill>
                  <a:srgbClr val="333333"/>
                </a:solidFill>
                <a:effectLst/>
                <a:latin typeface="-apple-system"/>
              </a:rPr>
              <a:t>Это размытие реализуется в </a:t>
            </a:r>
            <a:r>
              <a:rPr lang="ru-RU" b="0" i="0" dirty="0" err="1">
                <a:solidFill>
                  <a:srgbClr val="333333"/>
                </a:solidFill>
                <a:effectLst/>
                <a:latin typeface="-apple-system"/>
              </a:rPr>
              <a:t>opencv</a:t>
            </a:r>
            <a:r>
              <a:rPr lang="ru-RU" b="0" i="0" dirty="0">
                <a:solidFill>
                  <a:srgbClr val="333333"/>
                </a:solidFill>
                <a:effectLst/>
                <a:latin typeface="-apple-system"/>
              </a:rPr>
              <a:t> с помощью функции </a:t>
            </a:r>
            <a:r>
              <a:rPr lang="ru-RU" b="0" i="0" dirty="0" err="1">
                <a:solidFill>
                  <a:srgbClr val="333333"/>
                </a:solidFill>
                <a:effectLst/>
                <a:latin typeface="-apple-system"/>
              </a:rPr>
              <a:t>GaussianBlur</a:t>
            </a:r>
            <a:r>
              <a:rPr lang="ru-RU" b="0" i="0" dirty="0">
                <a:solidFill>
                  <a:srgbClr val="333333"/>
                </a:solidFill>
                <a:effectLst/>
                <a:latin typeface="-apple-system"/>
              </a:rPr>
              <a:t>(), которая принимает первые два аргумента такие же как и предыдущая функция, а третьим аргументом указываем стандартное отклонение ядра Гаусса. Установив это значение в 0, мы тем самым говорим </a:t>
            </a:r>
            <a:r>
              <a:rPr lang="ru-RU" b="0" i="0" dirty="0" err="1">
                <a:solidFill>
                  <a:srgbClr val="333333"/>
                </a:solidFill>
                <a:effectLst/>
                <a:latin typeface="-apple-system"/>
              </a:rPr>
              <a:t>opencv</a:t>
            </a:r>
            <a:r>
              <a:rPr lang="ru-RU" b="0" i="0" dirty="0">
                <a:solidFill>
                  <a:srgbClr val="333333"/>
                </a:solidFill>
                <a:effectLst/>
                <a:latin typeface="-apple-system"/>
              </a:rPr>
              <a:t> автоматически вычислять его, в зависимости от размера нашего ядра:</a:t>
            </a:r>
            <a:endParaRPr lang="ru-RU" dirty="0"/>
          </a:p>
        </p:txBody>
      </p:sp>
      <p:pic>
        <p:nvPicPr>
          <p:cNvPr id="5" name="Рисунок 4">
            <a:extLst>
              <a:ext uri="{FF2B5EF4-FFF2-40B4-BE49-F238E27FC236}">
                <a16:creationId xmlns:a16="http://schemas.microsoft.com/office/drawing/2014/main" id="{03D1BD26-EDBE-9C04-CCF4-C1C9376A6905}"/>
              </a:ext>
            </a:extLst>
          </p:cNvPr>
          <p:cNvPicPr>
            <a:picLocks noChangeAspect="1"/>
          </p:cNvPicPr>
          <p:nvPr/>
        </p:nvPicPr>
        <p:blipFill>
          <a:blip r:embed="rId2"/>
          <a:stretch>
            <a:fillRect/>
          </a:stretch>
        </p:blipFill>
        <p:spPr>
          <a:xfrm>
            <a:off x="2055941" y="2235265"/>
            <a:ext cx="5934075" cy="1771650"/>
          </a:xfrm>
          <a:prstGeom prst="rect">
            <a:avLst/>
          </a:prstGeom>
        </p:spPr>
      </p:pic>
    </p:spTree>
    <p:extLst>
      <p:ext uri="{BB962C8B-B14F-4D97-AF65-F5344CB8AC3E}">
        <p14:creationId xmlns:p14="http://schemas.microsoft.com/office/powerpoint/2010/main" val="3706728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72EC58-A440-9459-C459-B93BDE6360D4}"/>
              </a:ext>
            </a:extLst>
          </p:cNvPr>
          <p:cNvSpPr txBox="1"/>
          <p:nvPr/>
        </p:nvSpPr>
        <p:spPr>
          <a:xfrm>
            <a:off x="314907" y="232895"/>
            <a:ext cx="11712251" cy="1754326"/>
          </a:xfrm>
          <a:prstGeom prst="rect">
            <a:avLst/>
          </a:prstGeom>
          <a:noFill/>
        </p:spPr>
        <p:txBody>
          <a:bodyPr wrap="square">
            <a:spAutoFit/>
          </a:bodyPr>
          <a:lstStyle/>
          <a:p>
            <a:pPr algn="l"/>
            <a:r>
              <a:rPr lang="ru-RU" b="0" i="0" dirty="0" err="1">
                <a:solidFill>
                  <a:srgbClr val="333333"/>
                </a:solidFill>
                <a:effectLst/>
                <a:latin typeface="Fira Sans" panose="020B0503050000020004" pitchFamily="34" charset="0"/>
              </a:rPr>
              <a:t>Median</a:t>
            </a:r>
            <a:endParaRPr lang="ru-RU" b="0" i="0" dirty="0">
              <a:solidFill>
                <a:srgbClr val="333333"/>
              </a:solidFill>
              <a:effectLst/>
              <a:latin typeface="Fira Sans" panose="020B0503050000020004" pitchFamily="34" charset="0"/>
            </a:endParaRPr>
          </a:p>
          <a:p>
            <a:pPr algn="l"/>
            <a:br>
              <a:rPr lang="ru-RU" dirty="0"/>
            </a:br>
            <a:r>
              <a:rPr lang="ru-RU" b="0" i="0" dirty="0">
                <a:solidFill>
                  <a:srgbClr val="333333"/>
                </a:solidFill>
                <a:effectLst/>
                <a:latin typeface="-apple-system"/>
              </a:rPr>
              <a:t>В медианном размытии центральный пиксель изображения заменяется медианой всех пикселей в области ядра, в результате чего это размытие наиболее эффективно при удалении шума в стиле «соли». Для того, чтобы применить данный вид размытия, необходимо вызвать функцию </a:t>
            </a:r>
            <a:r>
              <a:rPr lang="ru-RU" b="0" i="0" dirty="0" err="1">
                <a:solidFill>
                  <a:srgbClr val="333333"/>
                </a:solidFill>
                <a:effectLst/>
                <a:latin typeface="-apple-system"/>
              </a:rPr>
              <a:t>medianBlur</a:t>
            </a:r>
            <a:r>
              <a:rPr lang="ru-RU" b="0" i="0" dirty="0">
                <a:solidFill>
                  <a:srgbClr val="333333"/>
                </a:solidFill>
                <a:effectLst/>
                <a:latin typeface="-apple-system"/>
              </a:rPr>
              <a:t>() и передать туда два параметра: изображение и размер ядра:</a:t>
            </a:r>
          </a:p>
        </p:txBody>
      </p:sp>
      <p:pic>
        <p:nvPicPr>
          <p:cNvPr id="5" name="Рисунок 4">
            <a:extLst>
              <a:ext uri="{FF2B5EF4-FFF2-40B4-BE49-F238E27FC236}">
                <a16:creationId xmlns:a16="http://schemas.microsoft.com/office/drawing/2014/main" id="{A05567CC-B94B-2AA4-4B1B-DC6390196A81}"/>
              </a:ext>
            </a:extLst>
          </p:cNvPr>
          <p:cNvPicPr>
            <a:picLocks noChangeAspect="1"/>
          </p:cNvPicPr>
          <p:nvPr/>
        </p:nvPicPr>
        <p:blipFill>
          <a:blip r:embed="rId2"/>
          <a:stretch>
            <a:fillRect/>
          </a:stretch>
        </p:blipFill>
        <p:spPr>
          <a:xfrm>
            <a:off x="2914650" y="2343150"/>
            <a:ext cx="6362700" cy="2171700"/>
          </a:xfrm>
          <a:prstGeom prst="rect">
            <a:avLst/>
          </a:prstGeom>
        </p:spPr>
      </p:pic>
    </p:spTree>
    <p:extLst>
      <p:ext uri="{BB962C8B-B14F-4D97-AF65-F5344CB8AC3E}">
        <p14:creationId xmlns:p14="http://schemas.microsoft.com/office/powerpoint/2010/main" val="1557955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2AB9350-AC8B-B87E-684D-07DDF5DD01CC}"/>
              </a:ext>
            </a:extLst>
          </p:cNvPr>
          <p:cNvPicPr>
            <a:picLocks noChangeAspect="1"/>
          </p:cNvPicPr>
          <p:nvPr/>
        </p:nvPicPr>
        <p:blipFill>
          <a:blip r:embed="rId2"/>
          <a:stretch>
            <a:fillRect/>
          </a:stretch>
        </p:blipFill>
        <p:spPr>
          <a:xfrm>
            <a:off x="1462087" y="1585912"/>
            <a:ext cx="9267825" cy="3686175"/>
          </a:xfrm>
          <a:prstGeom prst="rect">
            <a:avLst/>
          </a:prstGeom>
        </p:spPr>
      </p:pic>
    </p:spTree>
    <p:extLst>
      <p:ext uri="{BB962C8B-B14F-4D97-AF65-F5344CB8AC3E}">
        <p14:creationId xmlns:p14="http://schemas.microsoft.com/office/powerpoint/2010/main" val="156199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612E1-07AB-F1A1-CBD7-9109239A9AE3}"/>
            </a:ext>
          </a:extLst>
        </p:cNvPr>
        <p:cNvGrpSpPr/>
        <p:nvPr/>
      </p:nvGrpSpPr>
      <p:grpSpPr>
        <a:xfrm>
          <a:off x="0" y="0"/>
          <a:ext cx="0" cy="0"/>
          <a:chOff x="0" y="0"/>
          <a:chExt cx="0" cy="0"/>
        </a:xfrm>
      </p:grpSpPr>
      <p:pic>
        <p:nvPicPr>
          <p:cNvPr id="5" name="Рисунок 4">
            <a:extLst>
              <a:ext uri="{FF2B5EF4-FFF2-40B4-BE49-F238E27FC236}">
                <a16:creationId xmlns:a16="http://schemas.microsoft.com/office/drawing/2014/main" id="{F3A240FF-032A-5712-2A6B-4E15A1462101}"/>
              </a:ext>
            </a:extLst>
          </p:cNvPr>
          <p:cNvPicPr>
            <a:picLocks noChangeAspect="1"/>
          </p:cNvPicPr>
          <p:nvPr/>
        </p:nvPicPr>
        <p:blipFill>
          <a:blip r:embed="rId2"/>
          <a:stretch>
            <a:fillRect/>
          </a:stretch>
        </p:blipFill>
        <p:spPr>
          <a:xfrm>
            <a:off x="7056858" y="569944"/>
            <a:ext cx="4591050" cy="3124200"/>
          </a:xfrm>
          <a:prstGeom prst="rect">
            <a:avLst/>
          </a:prstGeom>
        </p:spPr>
      </p:pic>
      <p:sp>
        <p:nvSpPr>
          <p:cNvPr id="2" name="TextBox 1">
            <a:extLst>
              <a:ext uri="{FF2B5EF4-FFF2-40B4-BE49-F238E27FC236}">
                <a16:creationId xmlns:a16="http://schemas.microsoft.com/office/drawing/2014/main" id="{0F5B5FE8-2EE6-4F3F-DD3A-E8590005C765}"/>
              </a:ext>
            </a:extLst>
          </p:cNvPr>
          <p:cNvSpPr txBox="1"/>
          <p:nvPr/>
        </p:nvSpPr>
        <p:spPr>
          <a:xfrm>
            <a:off x="1446245" y="1222310"/>
            <a:ext cx="1976823" cy="707886"/>
          </a:xfrm>
          <a:prstGeom prst="rect">
            <a:avLst/>
          </a:prstGeom>
          <a:noFill/>
        </p:spPr>
        <p:txBody>
          <a:bodyPr wrap="none" rtlCol="0">
            <a:spAutoFit/>
          </a:bodyPr>
          <a:lstStyle/>
          <a:p>
            <a:r>
              <a:rPr lang="ru-RU" sz="4000" dirty="0"/>
              <a:t>Часть 4  </a:t>
            </a:r>
          </a:p>
        </p:txBody>
      </p:sp>
    </p:spTree>
    <p:extLst>
      <p:ext uri="{BB962C8B-B14F-4D97-AF65-F5344CB8AC3E}">
        <p14:creationId xmlns:p14="http://schemas.microsoft.com/office/powerpoint/2010/main" val="632904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E9FA4-D24C-BB5F-EB94-C1C884901123}"/>
              </a:ext>
            </a:extLst>
          </p:cNvPr>
          <p:cNvSpPr txBox="1"/>
          <p:nvPr/>
        </p:nvSpPr>
        <p:spPr>
          <a:xfrm>
            <a:off x="809430" y="522715"/>
            <a:ext cx="10405965" cy="646331"/>
          </a:xfrm>
          <a:prstGeom prst="rect">
            <a:avLst/>
          </a:prstGeom>
          <a:noFill/>
        </p:spPr>
        <p:txBody>
          <a:bodyPr wrap="square">
            <a:spAutoFit/>
          </a:bodyPr>
          <a:lstStyle/>
          <a:p>
            <a:r>
              <a:rPr lang="ru-RU" b="0" i="0" dirty="0">
                <a:solidFill>
                  <a:srgbClr val="333333"/>
                </a:solidFill>
                <a:effectLst/>
                <a:latin typeface="-apple-system"/>
              </a:rPr>
              <a:t>   Распознаем </a:t>
            </a:r>
            <a:r>
              <a:rPr lang="ru-RU" b="0" i="0" dirty="0" err="1">
                <a:solidFill>
                  <a:srgbClr val="333333"/>
                </a:solidFill>
                <a:effectLst/>
                <a:latin typeface="-apple-system"/>
              </a:rPr>
              <a:t>обьектыс</a:t>
            </a:r>
            <a:r>
              <a:rPr lang="ru-RU" b="0" i="0" dirty="0">
                <a:solidFill>
                  <a:srgbClr val="333333"/>
                </a:solidFill>
                <a:effectLst/>
                <a:latin typeface="-apple-system"/>
              </a:rPr>
              <a:t> помощью </a:t>
            </a:r>
            <a:r>
              <a:rPr lang="ru-RU" b="0" i="0" dirty="0" err="1">
                <a:solidFill>
                  <a:srgbClr val="333333"/>
                </a:solidFill>
                <a:effectLst/>
                <a:latin typeface="-apple-system"/>
              </a:rPr>
              <a:t>OpenCV</a:t>
            </a:r>
            <a:r>
              <a:rPr lang="ru-RU" dirty="0">
                <a:solidFill>
                  <a:srgbClr val="333333"/>
                </a:solidFill>
                <a:latin typeface="-apple-system"/>
              </a:rPr>
              <a:t> </a:t>
            </a:r>
            <a:r>
              <a:rPr lang="ru-RU" b="0" i="0" dirty="0">
                <a:solidFill>
                  <a:srgbClr val="333333"/>
                </a:solidFill>
                <a:effectLst/>
                <a:latin typeface="-apple-system"/>
              </a:rPr>
              <a:t>на примере игральных карт:</a:t>
            </a:r>
            <a:br>
              <a:rPr lang="ru-RU" dirty="0"/>
            </a:br>
            <a:endParaRPr lang="ru-RU" dirty="0"/>
          </a:p>
        </p:txBody>
      </p:sp>
      <p:pic>
        <p:nvPicPr>
          <p:cNvPr id="6" name="Рисунок 5">
            <a:extLst>
              <a:ext uri="{FF2B5EF4-FFF2-40B4-BE49-F238E27FC236}">
                <a16:creationId xmlns:a16="http://schemas.microsoft.com/office/drawing/2014/main" id="{307B1FC2-20D5-2329-682A-8A5DDD4BE2F8}"/>
              </a:ext>
            </a:extLst>
          </p:cNvPr>
          <p:cNvPicPr>
            <a:picLocks noChangeAspect="1"/>
          </p:cNvPicPr>
          <p:nvPr/>
        </p:nvPicPr>
        <p:blipFill>
          <a:blip r:embed="rId2"/>
          <a:stretch>
            <a:fillRect/>
          </a:stretch>
        </p:blipFill>
        <p:spPr>
          <a:xfrm>
            <a:off x="2041070" y="1310367"/>
            <a:ext cx="3381542" cy="4465281"/>
          </a:xfrm>
          <a:prstGeom prst="rect">
            <a:avLst/>
          </a:prstGeom>
        </p:spPr>
      </p:pic>
    </p:spTree>
    <p:extLst>
      <p:ext uri="{BB962C8B-B14F-4D97-AF65-F5344CB8AC3E}">
        <p14:creationId xmlns:p14="http://schemas.microsoft.com/office/powerpoint/2010/main" val="489632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66D4EA-A80A-CC60-1129-5A97F14D8EB7}"/>
              </a:ext>
            </a:extLst>
          </p:cNvPr>
          <p:cNvSpPr txBox="1"/>
          <p:nvPr/>
        </p:nvSpPr>
        <p:spPr>
          <a:xfrm>
            <a:off x="296247" y="295860"/>
            <a:ext cx="6097554" cy="369332"/>
          </a:xfrm>
          <a:prstGeom prst="rect">
            <a:avLst/>
          </a:prstGeom>
          <a:noFill/>
        </p:spPr>
        <p:txBody>
          <a:bodyPr wrap="square">
            <a:spAutoFit/>
          </a:bodyPr>
          <a:lstStyle/>
          <a:p>
            <a:r>
              <a:rPr lang="ru-RU" b="0" i="0" dirty="0">
                <a:solidFill>
                  <a:srgbClr val="333333"/>
                </a:solidFill>
                <a:effectLst/>
                <a:latin typeface="-apple-system"/>
              </a:rPr>
              <a:t>у нас имеется следующее изображение с картами:</a:t>
            </a:r>
            <a:endParaRPr lang="ru-RU" dirty="0"/>
          </a:p>
        </p:txBody>
      </p:sp>
      <p:pic>
        <p:nvPicPr>
          <p:cNvPr id="1026" name="Picture 2">
            <a:extLst>
              <a:ext uri="{FF2B5EF4-FFF2-40B4-BE49-F238E27FC236}">
                <a16:creationId xmlns:a16="http://schemas.microsoft.com/office/drawing/2014/main" id="{CE6FA71F-E7B4-7970-1B89-D860B977D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20" y="944724"/>
            <a:ext cx="3600450"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0E446A-DED5-D776-1182-9675C749DE80}"/>
              </a:ext>
            </a:extLst>
          </p:cNvPr>
          <p:cNvSpPr txBox="1"/>
          <p:nvPr/>
        </p:nvSpPr>
        <p:spPr>
          <a:xfrm>
            <a:off x="5708003" y="480526"/>
            <a:ext cx="6097554" cy="646331"/>
          </a:xfrm>
          <a:prstGeom prst="rect">
            <a:avLst/>
          </a:prstGeom>
          <a:noFill/>
        </p:spPr>
        <p:txBody>
          <a:bodyPr wrap="square">
            <a:spAutoFit/>
          </a:bodyPr>
          <a:lstStyle/>
          <a:p>
            <a:r>
              <a:rPr lang="ru-RU" b="0" i="0" dirty="0">
                <a:solidFill>
                  <a:srgbClr val="333333"/>
                </a:solidFill>
                <a:effectLst/>
                <a:latin typeface="-apple-system"/>
              </a:rPr>
              <a:t>А также у нас имеются эталонные изображения каждой карты:</a:t>
            </a:r>
            <a:endParaRPr lang="ru-RU" dirty="0"/>
          </a:p>
        </p:txBody>
      </p:sp>
      <p:pic>
        <p:nvPicPr>
          <p:cNvPr id="1028" name="Picture 4">
            <a:extLst>
              <a:ext uri="{FF2B5EF4-FFF2-40B4-BE49-F238E27FC236}">
                <a16:creationId xmlns:a16="http://schemas.microsoft.com/office/drawing/2014/main" id="{38A2E381-AF2B-A5C7-D5DE-3F5269AE6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279" y="1047879"/>
            <a:ext cx="3445717" cy="459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27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B7427-7329-884A-41A7-28A56EBF79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0FF395-EDB8-39FB-C4B2-1B934EFF318D}"/>
              </a:ext>
            </a:extLst>
          </p:cNvPr>
          <p:cNvSpPr txBox="1"/>
          <p:nvPr/>
        </p:nvSpPr>
        <p:spPr>
          <a:xfrm>
            <a:off x="613487" y="436177"/>
            <a:ext cx="11255051" cy="1733808"/>
          </a:xfrm>
          <a:prstGeom prst="rect">
            <a:avLst/>
          </a:prstGeom>
          <a:noFill/>
        </p:spPr>
        <p:txBody>
          <a:bodyPr wrap="square">
            <a:spAutoFit/>
          </a:bodyPr>
          <a:lstStyle/>
          <a:p>
            <a:pPr algn="l"/>
            <a:r>
              <a:rPr lang="ru-RU" b="0" i="0" dirty="0">
                <a:solidFill>
                  <a:srgbClr val="333333"/>
                </a:solidFill>
                <a:effectLst/>
                <a:latin typeface="-apple-system"/>
              </a:rPr>
              <a:t>И теперь для того, чтобы детектировать каждую карту, нам необходимо написать три ключевые функции, которые:</a:t>
            </a:r>
          </a:p>
          <a:p>
            <a:pPr marL="342900" indent="-342900" algn="l">
              <a:spcAft>
                <a:spcPts val="450"/>
              </a:spcAft>
              <a:buFont typeface="+mj-lt"/>
              <a:buAutoNum type="arabicPeriod"/>
            </a:pPr>
            <a:r>
              <a:rPr lang="ru-RU" b="0" i="0" dirty="0">
                <a:solidFill>
                  <a:srgbClr val="333333"/>
                </a:solidFill>
                <a:effectLst/>
                <a:latin typeface="-apple-system"/>
              </a:rPr>
              <a:t>находит контуры всех карт;</a:t>
            </a:r>
          </a:p>
          <a:p>
            <a:pPr marL="342900" indent="-342900" algn="l">
              <a:spcBef>
                <a:spcPts val="450"/>
              </a:spcBef>
              <a:spcAft>
                <a:spcPts val="450"/>
              </a:spcAft>
              <a:buFont typeface="+mj-lt"/>
              <a:buAutoNum type="arabicPeriod"/>
            </a:pPr>
            <a:r>
              <a:rPr lang="ru-RU" b="0" i="0" dirty="0">
                <a:solidFill>
                  <a:srgbClr val="333333"/>
                </a:solidFill>
                <a:effectLst/>
                <a:latin typeface="-apple-system"/>
              </a:rPr>
              <a:t>находит координаты каждой отдельной карты;</a:t>
            </a:r>
          </a:p>
          <a:p>
            <a:pPr marL="342900" indent="-342900" algn="l">
              <a:spcBef>
                <a:spcPts val="450"/>
              </a:spcBef>
              <a:buFont typeface="+mj-lt"/>
              <a:buAutoNum type="arabicPeriod"/>
            </a:pPr>
            <a:r>
              <a:rPr lang="ru-RU" b="0" i="0" dirty="0">
                <a:solidFill>
                  <a:srgbClr val="333333"/>
                </a:solidFill>
                <a:effectLst/>
                <a:latin typeface="-apple-system"/>
              </a:rPr>
              <a:t>распознаёт карту с помощью ключевых точек.</a:t>
            </a:r>
          </a:p>
        </p:txBody>
      </p:sp>
      <p:sp>
        <p:nvSpPr>
          <p:cNvPr id="5" name="TextBox 4">
            <a:extLst>
              <a:ext uri="{FF2B5EF4-FFF2-40B4-BE49-F238E27FC236}">
                <a16:creationId xmlns:a16="http://schemas.microsoft.com/office/drawing/2014/main" id="{E5510390-E053-9B11-E04B-7E325426515E}"/>
              </a:ext>
            </a:extLst>
          </p:cNvPr>
          <p:cNvSpPr txBox="1"/>
          <p:nvPr/>
        </p:nvSpPr>
        <p:spPr>
          <a:xfrm>
            <a:off x="734786" y="2787134"/>
            <a:ext cx="6097554" cy="369332"/>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Нахождение контуров карт</a:t>
            </a:r>
          </a:p>
        </p:txBody>
      </p:sp>
      <p:pic>
        <p:nvPicPr>
          <p:cNvPr id="7" name="Рисунок 6">
            <a:extLst>
              <a:ext uri="{FF2B5EF4-FFF2-40B4-BE49-F238E27FC236}">
                <a16:creationId xmlns:a16="http://schemas.microsoft.com/office/drawing/2014/main" id="{CD44AD86-015D-3257-B6AE-1C8CC5BDFEEF}"/>
              </a:ext>
            </a:extLst>
          </p:cNvPr>
          <p:cNvPicPr>
            <a:picLocks noChangeAspect="1"/>
          </p:cNvPicPr>
          <p:nvPr/>
        </p:nvPicPr>
        <p:blipFill>
          <a:blip r:embed="rId2"/>
          <a:stretch>
            <a:fillRect/>
          </a:stretch>
        </p:blipFill>
        <p:spPr>
          <a:xfrm>
            <a:off x="764915" y="3492628"/>
            <a:ext cx="6067425" cy="2390775"/>
          </a:xfrm>
          <a:prstGeom prst="rect">
            <a:avLst/>
          </a:prstGeom>
        </p:spPr>
      </p:pic>
    </p:spTree>
    <p:extLst>
      <p:ext uri="{BB962C8B-B14F-4D97-AF65-F5344CB8AC3E}">
        <p14:creationId xmlns:p14="http://schemas.microsoft.com/office/powerpoint/2010/main" val="238746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30DE5-F2EB-6215-81A1-9267749B7C84}"/>
              </a:ext>
            </a:extLst>
          </p:cNvPr>
          <p:cNvSpPr txBox="1"/>
          <p:nvPr/>
        </p:nvSpPr>
        <p:spPr>
          <a:xfrm>
            <a:off x="473528" y="213088"/>
            <a:ext cx="11077769" cy="3139321"/>
          </a:xfrm>
          <a:prstGeom prst="rect">
            <a:avLst/>
          </a:prstGeom>
          <a:noFill/>
        </p:spPr>
        <p:txBody>
          <a:bodyPr wrap="square">
            <a:spAutoFit/>
          </a:bodyPr>
          <a:lstStyle/>
          <a:p>
            <a:r>
              <a:rPr lang="ru-RU" b="0" i="0" dirty="0">
                <a:solidFill>
                  <a:srgbClr val="333333"/>
                </a:solidFill>
                <a:effectLst/>
                <a:latin typeface="-apple-system"/>
              </a:rPr>
              <a:t>Первым аргументом в данную функцию мы передаём изображение в оттенках серого, к которому применяем гауссово размытие, для того, чтобы было легче найти контуры карт. После этого с помощью функции </a:t>
            </a:r>
            <a:r>
              <a:rPr lang="ru-RU" b="0" i="0" dirty="0" err="1">
                <a:solidFill>
                  <a:srgbClr val="333333"/>
                </a:solidFill>
                <a:effectLst/>
                <a:latin typeface="-apple-system"/>
              </a:rPr>
              <a:t>threshold</a:t>
            </a:r>
            <a:r>
              <a:rPr lang="ru-RU" b="0" i="0" dirty="0">
                <a:solidFill>
                  <a:srgbClr val="333333"/>
                </a:solidFill>
                <a:effectLst/>
                <a:latin typeface="-apple-system"/>
              </a:rPr>
              <a:t>() мы преобразуем наше серое изображение в бинарное. Данная функция принимает первым параметром изображение, вторым — пороговое значение, третьим — это максимальное значение, которое присваивается значениям пикселей, превышающим пороговое значение. Из нашего примера следует, что любое значение пикселя, превышающее 215, устанавливается равным 255, а любое значение, которое меньше 215, устанавливается равным нулю. И последним параметром передаём метод порогового значения. Мы используем THRESH_BINARY(), который указывает на то, что значения пикселей, которые больше 215 устанавливаются в максимальное значение, которое мы передали третьим параметром. Данная функция возвращает два значения, где первое — это значение, которое мы передали в данную функцию вторым аргументом, а второе — чёрно-белое изображение, которое выглядит подобным образом:</a:t>
            </a:r>
            <a:endParaRPr lang="ru-RU" dirty="0"/>
          </a:p>
        </p:txBody>
      </p:sp>
    </p:spTree>
    <p:extLst>
      <p:ext uri="{BB962C8B-B14F-4D97-AF65-F5344CB8AC3E}">
        <p14:creationId xmlns:p14="http://schemas.microsoft.com/office/powerpoint/2010/main" val="551759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6E53EDB-F1B3-DF5D-7E7E-DFDB541F218F}"/>
              </a:ext>
            </a:extLst>
          </p:cNvPr>
          <p:cNvPicPr>
            <a:picLocks noChangeAspect="1"/>
          </p:cNvPicPr>
          <p:nvPr/>
        </p:nvPicPr>
        <p:blipFill>
          <a:blip r:embed="rId2"/>
          <a:stretch>
            <a:fillRect/>
          </a:stretch>
        </p:blipFill>
        <p:spPr>
          <a:xfrm>
            <a:off x="764430" y="740908"/>
            <a:ext cx="2843680" cy="3821761"/>
          </a:xfrm>
          <a:prstGeom prst="rect">
            <a:avLst/>
          </a:prstGeom>
        </p:spPr>
      </p:pic>
      <p:sp>
        <p:nvSpPr>
          <p:cNvPr id="3" name="TextBox 2">
            <a:extLst>
              <a:ext uri="{FF2B5EF4-FFF2-40B4-BE49-F238E27FC236}">
                <a16:creationId xmlns:a16="http://schemas.microsoft.com/office/drawing/2014/main" id="{0FB35E17-A889-B3ED-11D2-5AE8B9CC9F4C}"/>
              </a:ext>
            </a:extLst>
          </p:cNvPr>
          <p:cNvSpPr txBox="1"/>
          <p:nvPr/>
        </p:nvSpPr>
        <p:spPr>
          <a:xfrm>
            <a:off x="4077478" y="1028343"/>
            <a:ext cx="7968342" cy="3693319"/>
          </a:xfrm>
          <a:prstGeom prst="rect">
            <a:avLst/>
          </a:prstGeom>
          <a:noFill/>
        </p:spPr>
        <p:txBody>
          <a:bodyPr wrap="square">
            <a:spAutoFit/>
          </a:bodyPr>
          <a:lstStyle/>
          <a:p>
            <a:r>
              <a:rPr lang="ru-RU" b="0" i="0" dirty="0">
                <a:solidFill>
                  <a:srgbClr val="333333"/>
                </a:solidFill>
                <a:effectLst/>
                <a:latin typeface="-apple-system"/>
              </a:rPr>
              <a:t>Теперь мы можем найти контуры наших карт, где контур — это кривая, соединяющая все непрерывные точки, которые имеют одинаковый цвет. Поиск контуров осуществляется с помощью метода </a:t>
            </a:r>
            <a:r>
              <a:rPr lang="ru-RU" b="0" i="0" dirty="0" err="1">
                <a:solidFill>
                  <a:srgbClr val="333333"/>
                </a:solidFill>
                <a:effectLst/>
                <a:latin typeface="-apple-system"/>
              </a:rPr>
              <a:t>findContours</a:t>
            </a:r>
            <a:r>
              <a:rPr lang="ru-RU" b="0" i="0" dirty="0">
                <a:solidFill>
                  <a:srgbClr val="333333"/>
                </a:solidFill>
                <a:effectLst/>
                <a:latin typeface="-apple-system"/>
              </a:rPr>
              <a:t>(), где в качестве первого аргумента эта функция принимает изображение, вторым — это тип контуров, который мы хотим извлечь. Я использую cv2.RETR_EXTERNAL для извлечения только внешних контуров. К примеру, для того, чтобы извлечь все контуры используют cv2.RETR_LIST, а последний параметром мы указываем метод аппроксимации контура. Мы используем cv2.CHAIN_APPROX_SIMPLE, указывая на то, что все лишние точки будут удалены, тем самым экономя память. Например, если вы нашли контур прямой линии, то разве вам нужны все точки этой линии, чтобы представить эту линию? Нет, нам нужны только две конечные точки этой линии. Это как раз то, что и делает cv2.CHAIN_APPROX_SIMPLE.</a:t>
            </a:r>
            <a:endParaRPr lang="ru-RU" dirty="0"/>
          </a:p>
        </p:txBody>
      </p:sp>
    </p:spTree>
    <p:extLst>
      <p:ext uri="{BB962C8B-B14F-4D97-AF65-F5344CB8AC3E}">
        <p14:creationId xmlns:p14="http://schemas.microsoft.com/office/powerpoint/2010/main" val="344423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2ABCD3-9B1B-886C-3728-87F7CD2E78DF}"/>
              </a:ext>
            </a:extLst>
          </p:cNvPr>
          <p:cNvSpPr txBox="1"/>
          <p:nvPr/>
        </p:nvSpPr>
        <p:spPr>
          <a:xfrm>
            <a:off x="352231" y="870866"/>
            <a:ext cx="6097554" cy="1477328"/>
          </a:xfrm>
          <a:prstGeom prst="rect">
            <a:avLst/>
          </a:prstGeom>
          <a:noFill/>
        </p:spPr>
        <p:txBody>
          <a:bodyPr wrap="square">
            <a:spAutoFit/>
          </a:bodyPr>
          <a:lstStyle/>
          <a:p>
            <a:r>
              <a:rPr lang="ru-RU" b="0" i="0" dirty="0" err="1">
                <a:solidFill>
                  <a:srgbClr val="333333"/>
                </a:solidFill>
                <a:effectLst/>
                <a:latin typeface="-apple-system"/>
              </a:rPr>
              <a:t>OpenCV</a:t>
            </a:r>
            <a:r>
              <a:rPr lang="ru-RU" b="0" i="0" dirty="0">
                <a:solidFill>
                  <a:srgbClr val="333333"/>
                </a:solidFill>
                <a:effectLst/>
                <a:latin typeface="-apple-system"/>
              </a:rPr>
              <a:t> — это </a:t>
            </a:r>
            <a:r>
              <a:rPr lang="ru-RU" b="0" i="0" dirty="0" err="1">
                <a:solidFill>
                  <a:srgbClr val="333333"/>
                </a:solidFill>
                <a:effectLst/>
                <a:latin typeface="-apple-system"/>
              </a:rPr>
              <a:t>open</a:t>
            </a:r>
            <a:r>
              <a:rPr lang="ru-RU" b="0" i="0" dirty="0">
                <a:solidFill>
                  <a:srgbClr val="333333"/>
                </a:solidFill>
                <a:effectLst/>
                <a:latin typeface="-apple-system"/>
              </a:rPr>
              <a:t> </a:t>
            </a:r>
            <a:r>
              <a:rPr lang="ru-RU" b="0" i="0" dirty="0" err="1">
                <a:solidFill>
                  <a:srgbClr val="333333"/>
                </a:solidFill>
                <a:effectLst/>
                <a:latin typeface="-apple-system"/>
              </a:rPr>
              <a:t>source</a:t>
            </a:r>
            <a:r>
              <a:rPr lang="ru-RU" b="0" i="0" dirty="0">
                <a:solidFill>
                  <a:srgbClr val="333333"/>
                </a:solidFill>
                <a:effectLst/>
                <a:latin typeface="-apple-system"/>
              </a:rPr>
              <a:t> библиотека компьютерного зрения, которая предназначена для анализа, классификации и обработки изображений. Широко используется в таких языках как C, C++, Python и Java.</a:t>
            </a:r>
            <a:br>
              <a:rPr lang="ru-RU" dirty="0"/>
            </a:br>
            <a:endParaRPr lang="ru-RU" dirty="0"/>
          </a:p>
        </p:txBody>
      </p:sp>
      <p:pic>
        <p:nvPicPr>
          <p:cNvPr id="5" name="Рисунок 4">
            <a:extLst>
              <a:ext uri="{FF2B5EF4-FFF2-40B4-BE49-F238E27FC236}">
                <a16:creationId xmlns:a16="http://schemas.microsoft.com/office/drawing/2014/main" id="{C3CA271C-8020-6751-4D1B-E9540A5204EB}"/>
              </a:ext>
            </a:extLst>
          </p:cNvPr>
          <p:cNvPicPr>
            <a:picLocks noChangeAspect="1"/>
          </p:cNvPicPr>
          <p:nvPr/>
        </p:nvPicPr>
        <p:blipFill>
          <a:blip r:embed="rId2"/>
          <a:stretch>
            <a:fillRect/>
          </a:stretch>
        </p:blipFill>
        <p:spPr>
          <a:xfrm>
            <a:off x="7056858" y="569944"/>
            <a:ext cx="4591050" cy="3124200"/>
          </a:xfrm>
          <a:prstGeom prst="rect">
            <a:avLst/>
          </a:prstGeom>
        </p:spPr>
      </p:pic>
      <p:sp>
        <p:nvSpPr>
          <p:cNvPr id="2" name="TextBox 1">
            <a:extLst>
              <a:ext uri="{FF2B5EF4-FFF2-40B4-BE49-F238E27FC236}">
                <a16:creationId xmlns:a16="http://schemas.microsoft.com/office/drawing/2014/main" id="{92E8A7F1-2454-DA87-BD22-58A3B8237349}"/>
              </a:ext>
            </a:extLst>
          </p:cNvPr>
          <p:cNvSpPr txBox="1"/>
          <p:nvPr/>
        </p:nvSpPr>
        <p:spPr>
          <a:xfrm>
            <a:off x="8304245" y="4002833"/>
            <a:ext cx="1861407" cy="707886"/>
          </a:xfrm>
          <a:prstGeom prst="rect">
            <a:avLst/>
          </a:prstGeom>
          <a:noFill/>
        </p:spPr>
        <p:txBody>
          <a:bodyPr wrap="none" rtlCol="0">
            <a:spAutoFit/>
          </a:bodyPr>
          <a:lstStyle/>
          <a:p>
            <a:r>
              <a:rPr lang="ru-RU" sz="4000" dirty="0"/>
              <a:t>Часть 1 </a:t>
            </a:r>
          </a:p>
        </p:txBody>
      </p:sp>
    </p:spTree>
    <p:extLst>
      <p:ext uri="{BB962C8B-B14F-4D97-AF65-F5344CB8AC3E}">
        <p14:creationId xmlns:p14="http://schemas.microsoft.com/office/powerpoint/2010/main" val="4091234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06500A-AC45-6978-59EC-E49B1E30D822}"/>
              </a:ext>
            </a:extLst>
          </p:cNvPr>
          <p:cNvSpPr txBox="1"/>
          <p:nvPr/>
        </p:nvSpPr>
        <p:spPr>
          <a:xfrm>
            <a:off x="884076" y="370506"/>
            <a:ext cx="6097554" cy="369332"/>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Нахождение координат карт</a:t>
            </a:r>
          </a:p>
        </p:txBody>
      </p:sp>
      <p:pic>
        <p:nvPicPr>
          <p:cNvPr id="5" name="Рисунок 4">
            <a:extLst>
              <a:ext uri="{FF2B5EF4-FFF2-40B4-BE49-F238E27FC236}">
                <a16:creationId xmlns:a16="http://schemas.microsoft.com/office/drawing/2014/main" id="{12C552FF-CC5B-15DC-F9FB-C5E7CFF2FB51}"/>
              </a:ext>
            </a:extLst>
          </p:cNvPr>
          <p:cNvPicPr>
            <a:picLocks noChangeAspect="1"/>
          </p:cNvPicPr>
          <p:nvPr/>
        </p:nvPicPr>
        <p:blipFill>
          <a:blip r:embed="rId2"/>
          <a:stretch>
            <a:fillRect/>
          </a:stretch>
        </p:blipFill>
        <p:spPr>
          <a:xfrm>
            <a:off x="215089" y="979519"/>
            <a:ext cx="5178005" cy="3153452"/>
          </a:xfrm>
          <a:prstGeom prst="rect">
            <a:avLst/>
          </a:prstGeom>
        </p:spPr>
      </p:pic>
      <p:sp>
        <p:nvSpPr>
          <p:cNvPr id="7" name="TextBox 6">
            <a:extLst>
              <a:ext uri="{FF2B5EF4-FFF2-40B4-BE49-F238E27FC236}">
                <a16:creationId xmlns:a16="http://schemas.microsoft.com/office/drawing/2014/main" id="{8A4BC830-CE39-7660-F0CA-DF3AB354C2D1}"/>
              </a:ext>
            </a:extLst>
          </p:cNvPr>
          <p:cNvSpPr txBox="1"/>
          <p:nvPr/>
        </p:nvSpPr>
        <p:spPr>
          <a:xfrm>
            <a:off x="5306786" y="716651"/>
            <a:ext cx="6097554" cy="3416320"/>
          </a:xfrm>
          <a:prstGeom prst="rect">
            <a:avLst/>
          </a:prstGeom>
          <a:noFill/>
        </p:spPr>
        <p:txBody>
          <a:bodyPr wrap="square">
            <a:spAutoFit/>
          </a:bodyPr>
          <a:lstStyle/>
          <a:p>
            <a:r>
              <a:rPr lang="ru-RU" b="0" i="0" dirty="0">
                <a:solidFill>
                  <a:srgbClr val="333333"/>
                </a:solidFill>
                <a:effectLst/>
                <a:latin typeface="-apple-system"/>
              </a:rPr>
              <a:t>Данная функция принимает контуры, которые мы нашли в предыдущей функции, а также основное изображение в оттенках серого. Первым делом мы создаём словарь, где в роли ключа будет выступать название карты, а в роли значения координаты каждой карты. Далее мы проходимся в цикле по нашим контурам, где с помощью функции </a:t>
            </a:r>
            <a:r>
              <a:rPr lang="ru-RU" b="0" i="0" dirty="0" err="1">
                <a:solidFill>
                  <a:srgbClr val="333333"/>
                </a:solidFill>
                <a:effectLst/>
                <a:latin typeface="-apple-system"/>
              </a:rPr>
              <a:t>boundingRect</a:t>
            </a:r>
            <a:r>
              <a:rPr lang="ru-RU" b="0" i="0" dirty="0">
                <a:solidFill>
                  <a:srgbClr val="333333"/>
                </a:solidFill>
                <a:effectLst/>
                <a:latin typeface="-apple-system"/>
              </a:rPr>
              <a:t>() находим ограничительные рамки каждого контура: начальные x и y координаты, за которыми следуют ширина и высота рамки. Так получилось, что функция, которая искала контура, нашла аж 31 контур, хотя карт всего 4. Это могут быть незначительные контуры, которые мы дальше сортируем в условии, исходя из размера контура.</a:t>
            </a:r>
            <a:endParaRPr lang="ru-RU" dirty="0"/>
          </a:p>
        </p:txBody>
      </p:sp>
    </p:spTree>
    <p:extLst>
      <p:ext uri="{BB962C8B-B14F-4D97-AF65-F5344CB8AC3E}">
        <p14:creationId xmlns:p14="http://schemas.microsoft.com/office/powerpoint/2010/main" val="3428306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3242A1-E6A1-7B40-4B47-2D96EC94B6F1}"/>
              </a:ext>
            </a:extLst>
          </p:cNvPr>
          <p:cNvSpPr txBox="1"/>
          <p:nvPr/>
        </p:nvSpPr>
        <p:spPr>
          <a:xfrm>
            <a:off x="445537" y="612530"/>
            <a:ext cx="10723206" cy="1200329"/>
          </a:xfrm>
          <a:prstGeom prst="rect">
            <a:avLst/>
          </a:prstGeom>
          <a:noFill/>
        </p:spPr>
        <p:txBody>
          <a:bodyPr wrap="square">
            <a:spAutoFit/>
          </a:bodyPr>
          <a:lstStyle/>
          <a:p>
            <a:r>
              <a:rPr lang="ru-RU" b="0" i="0" dirty="0">
                <a:solidFill>
                  <a:srgbClr val="333333"/>
                </a:solidFill>
                <a:effectLst/>
                <a:latin typeface="-apple-system"/>
              </a:rPr>
              <a:t>Теперь, зная координаты контура, мы можем вырезать по этим координатам каждую карту, что собственно мы и делаем в следующей строчке кода. Далее вырезанное изображение мы передаём в функцию </a:t>
            </a:r>
            <a:r>
              <a:rPr lang="ru-RU" b="0" i="0" dirty="0" err="1">
                <a:solidFill>
                  <a:srgbClr val="333333"/>
                </a:solidFill>
                <a:effectLst/>
                <a:latin typeface="-apple-system"/>
              </a:rPr>
              <a:t>find_features</a:t>
            </a:r>
            <a:r>
              <a:rPr lang="ru-RU" b="0" i="0" dirty="0">
                <a:solidFill>
                  <a:srgbClr val="333333"/>
                </a:solidFill>
                <a:effectLst/>
                <a:latin typeface="-apple-system"/>
              </a:rPr>
              <a:t>() которая опираясь на ключевые точки, возвращает нам название вырезанной карты. После этого добавляем всё в словарь.</a:t>
            </a:r>
            <a:endParaRPr lang="ru-RU" dirty="0"/>
          </a:p>
        </p:txBody>
      </p:sp>
      <p:sp>
        <p:nvSpPr>
          <p:cNvPr id="5" name="TextBox 4">
            <a:extLst>
              <a:ext uri="{FF2B5EF4-FFF2-40B4-BE49-F238E27FC236}">
                <a16:creationId xmlns:a16="http://schemas.microsoft.com/office/drawing/2014/main" id="{6D6F3D93-6CEB-2B2D-C5EC-715567073515}"/>
              </a:ext>
            </a:extLst>
          </p:cNvPr>
          <p:cNvSpPr txBox="1"/>
          <p:nvPr/>
        </p:nvSpPr>
        <p:spPr>
          <a:xfrm>
            <a:off x="445537" y="2013009"/>
            <a:ext cx="11152414" cy="2308324"/>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Р </a:t>
            </a:r>
            <a:r>
              <a:rPr lang="ru-RU" b="0" i="0" dirty="0" err="1">
                <a:solidFill>
                  <a:srgbClr val="333333"/>
                </a:solidFill>
                <a:effectLst/>
                <a:latin typeface="Fira Sans" panose="020B0503050000020004" pitchFamily="34" charset="0"/>
              </a:rPr>
              <a:t>аспознавание</a:t>
            </a:r>
            <a:r>
              <a:rPr lang="ru-RU" b="0" i="0" dirty="0">
                <a:solidFill>
                  <a:srgbClr val="333333"/>
                </a:solidFill>
                <a:effectLst/>
                <a:latin typeface="Fira Sans" panose="020B0503050000020004" pitchFamily="34" charset="0"/>
              </a:rPr>
              <a:t> карт</a:t>
            </a:r>
          </a:p>
          <a:p>
            <a:pPr algn="l"/>
            <a:br>
              <a:rPr lang="ru-RU" dirty="0"/>
            </a:br>
            <a:r>
              <a:rPr lang="ru-RU" dirty="0">
                <a:solidFill>
                  <a:srgbClr val="333333"/>
                </a:solidFill>
                <a:latin typeface="-apple-system"/>
              </a:rPr>
              <a:t>Р</a:t>
            </a:r>
            <a:r>
              <a:rPr lang="ru-RU" b="0" i="0" dirty="0">
                <a:solidFill>
                  <a:srgbClr val="333333"/>
                </a:solidFill>
                <a:effectLst/>
                <a:latin typeface="-apple-system"/>
              </a:rPr>
              <a:t>аспознавание карт будет осуществляться на основе ключевых точек. Ключевые точки — это интересные области изображения. Интересными участками называются такие участки, которые неоднородны. Например, это могут быть углы, так как там происходит резкое изменение интенсивности в двух разных направлениях. Если мы посмотрим на изображение ниже, а потом закроем глаза и попытаемся визуализировать этот образ, то мы вряд ли сможем увидеть что-то конкретное и особенное на этом изображении. Причина этого в том, что изображение не содержит никакой интересной информации</a:t>
            </a:r>
          </a:p>
        </p:txBody>
      </p:sp>
    </p:spTree>
    <p:extLst>
      <p:ext uri="{BB962C8B-B14F-4D97-AF65-F5344CB8AC3E}">
        <p14:creationId xmlns:p14="http://schemas.microsoft.com/office/powerpoint/2010/main" val="3700501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BF83A64-DB25-8B5E-632D-704CA032CC1A}"/>
              </a:ext>
            </a:extLst>
          </p:cNvPr>
          <p:cNvPicPr>
            <a:picLocks noChangeAspect="1"/>
          </p:cNvPicPr>
          <p:nvPr/>
        </p:nvPicPr>
        <p:blipFill>
          <a:blip r:embed="rId2"/>
          <a:stretch>
            <a:fillRect/>
          </a:stretch>
        </p:blipFill>
        <p:spPr>
          <a:xfrm>
            <a:off x="816525" y="739305"/>
            <a:ext cx="7198471" cy="5042951"/>
          </a:xfrm>
          <a:prstGeom prst="rect">
            <a:avLst/>
          </a:prstGeom>
        </p:spPr>
      </p:pic>
      <p:sp>
        <p:nvSpPr>
          <p:cNvPr id="5" name="TextBox 4">
            <a:extLst>
              <a:ext uri="{FF2B5EF4-FFF2-40B4-BE49-F238E27FC236}">
                <a16:creationId xmlns:a16="http://schemas.microsoft.com/office/drawing/2014/main" id="{435BB85F-D5AF-81EF-13E8-D85E96BE0AF6}"/>
              </a:ext>
            </a:extLst>
          </p:cNvPr>
          <p:cNvSpPr txBox="1"/>
          <p:nvPr/>
        </p:nvSpPr>
        <p:spPr>
          <a:xfrm>
            <a:off x="1033365" y="190504"/>
            <a:ext cx="9006373" cy="369332"/>
          </a:xfrm>
          <a:prstGeom prst="rect">
            <a:avLst/>
          </a:prstGeom>
          <a:noFill/>
        </p:spPr>
        <p:txBody>
          <a:bodyPr wrap="square">
            <a:spAutoFit/>
          </a:bodyPr>
          <a:lstStyle/>
          <a:p>
            <a:r>
              <a:rPr lang="ru-RU" b="0" i="0" dirty="0">
                <a:solidFill>
                  <a:srgbClr val="333333"/>
                </a:solidFill>
                <a:effectLst/>
                <a:latin typeface="-apple-system"/>
              </a:rPr>
              <a:t> Посмотрите на картинку. Закройте глаза и попытайтесь представить это изображение:</a:t>
            </a:r>
            <a:endParaRPr lang="ru-RU" dirty="0"/>
          </a:p>
        </p:txBody>
      </p:sp>
      <p:sp>
        <p:nvSpPr>
          <p:cNvPr id="7" name="TextBox 6">
            <a:extLst>
              <a:ext uri="{FF2B5EF4-FFF2-40B4-BE49-F238E27FC236}">
                <a16:creationId xmlns:a16="http://schemas.microsoft.com/office/drawing/2014/main" id="{9D676340-52D6-8DD1-7967-F3A579355AAA}"/>
              </a:ext>
            </a:extLst>
          </p:cNvPr>
          <p:cNvSpPr txBox="1"/>
          <p:nvPr/>
        </p:nvSpPr>
        <p:spPr>
          <a:xfrm>
            <a:off x="8293747" y="1073221"/>
            <a:ext cx="3491981" cy="1200329"/>
          </a:xfrm>
          <a:prstGeom prst="rect">
            <a:avLst/>
          </a:prstGeom>
          <a:noFill/>
        </p:spPr>
        <p:txBody>
          <a:bodyPr wrap="square">
            <a:spAutoFit/>
          </a:bodyPr>
          <a:lstStyle/>
          <a:p>
            <a:r>
              <a:rPr lang="ru-RU" b="0" i="0" dirty="0">
                <a:solidFill>
                  <a:srgbClr val="333333"/>
                </a:solidFill>
                <a:effectLst/>
                <a:latin typeface="-apple-system"/>
              </a:rPr>
              <a:t>И вы увидите, что помните много деталей об этом образе. Причина этого в том, что на изображении много интересных областей.</a:t>
            </a:r>
            <a:endParaRPr lang="ru-RU" dirty="0"/>
          </a:p>
        </p:txBody>
      </p:sp>
    </p:spTree>
    <p:extLst>
      <p:ext uri="{BB962C8B-B14F-4D97-AF65-F5344CB8AC3E}">
        <p14:creationId xmlns:p14="http://schemas.microsoft.com/office/powerpoint/2010/main" val="3577702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F140A43-613A-401C-AF84-4E875187BE15}"/>
              </a:ext>
            </a:extLst>
          </p:cNvPr>
          <p:cNvPicPr>
            <a:picLocks noChangeAspect="1"/>
          </p:cNvPicPr>
          <p:nvPr/>
        </p:nvPicPr>
        <p:blipFill>
          <a:blip r:embed="rId2"/>
          <a:stretch>
            <a:fillRect/>
          </a:stretch>
        </p:blipFill>
        <p:spPr>
          <a:xfrm>
            <a:off x="977187" y="711264"/>
            <a:ext cx="6038850" cy="5734050"/>
          </a:xfrm>
          <a:prstGeom prst="rect">
            <a:avLst/>
          </a:prstGeom>
        </p:spPr>
      </p:pic>
    </p:spTree>
    <p:extLst>
      <p:ext uri="{BB962C8B-B14F-4D97-AF65-F5344CB8AC3E}">
        <p14:creationId xmlns:p14="http://schemas.microsoft.com/office/powerpoint/2010/main" val="1546927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6DD153-1896-A206-F517-D09782CCCB7A}"/>
              </a:ext>
            </a:extLst>
          </p:cNvPr>
          <p:cNvSpPr txBox="1"/>
          <p:nvPr/>
        </p:nvSpPr>
        <p:spPr>
          <a:xfrm>
            <a:off x="473528" y="351273"/>
            <a:ext cx="10405965" cy="1200329"/>
          </a:xfrm>
          <a:prstGeom prst="rect">
            <a:avLst/>
          </a:prstGeom>
          <a:noFill/>
        </p:spPr>
        <p:txBody>
          <a:bodyPr wrap="square">
            <a:spAutoFit/>
          </a:bodyPr>
          <a:lstStyle/>
          <a:p>
            <a:r>
              <a:rPr lang="ru-RU" b="0" i="0" dirty="0">
                <a:solidFill>
                  <a:srgbClr val="333333"/>
                </a:solidFill>
                <a:effectLst/>
                <a:latin typeface="-apple-system"/>
              </a:rPr>
              <a:t>Для обнаружения ключевых точек я использую ORB, который мы инициализируем с помощью вызова функции </a:t>
            </a:r>
            <a:r>
              <a:rPr lang="ru-RU" b="0" i="0" dirty="0" err="1">
                <a:solidFill>
                  <a:srgbClr val="333333"/>
                </a:solidFill>
                <a:effectLst/>
                <a:latin typeface="-apple-system"/>
              </a:rPr>
              <a:t>ORB_create</a:t>
            </a:r>
            <a:r>
              <a:rPr lang="ru-RU" b="0" i="0" dirty="0">
                <a:solidFill>
                  <a:srgbClr val="333333"/>
                </a:solidFill>
                <a:effectLst/>
                <a:latin typeface="-apple-system"/>
              </a:rPr>
              <a:t>(), после чего мы находим ключевые точки и </a:t>
            </a:r>
            <a:r>
              <a:rPr lang="ru-RU" b="0" i="0" dirty="0" err="1">
                <a:solidFill>
                  <a:srgbClr val="333333"/>
                </a:solidFill>
                <a:effectLst/>
                <a:latin typeface="-apple-system"/>
              </a:rPr>
              <a:t>дискрипторы</a:t>
            </a:r>
            <a:r>
              <a:rPr lang="ru-RU" b="0" i="0" dirty="0">
                <a:solidFill>
                  <a:srgbClr val="333333"/>
                </a:solidFill>
                <a:effectLst/>
                <a:latin typeface="-apple-system"/>
              </a:rPr>
              <a:t>(которые кодируют интересную информацию в ряд чисел) для эталонной карты и для карты, которую мы вырезали из главного изображения. Вот, к примеру, как выглядят ключевые точки для короля:</a:t>
            </a:r>
            <a:endParaRPr lang="ru-RU" dirty="0"/>
          </a:p>
        </p:txBody>
      </p:sp>
      <p:pic>
        <p:nvPicPr>
          <p:cNvPr id="5" name="Рисунок 4">
            <a:extLst>
              <a:ext uri="{FF2B5EF4-FFF2-40B4-BE49-F238E27FC236}">
                <a16:creationId xmlns:a16="http://schemas.microsoft.com/office/drawing/2014/main" id="{419D63AB-B67F-4816-2672-CF3946865B72}"/>
              </a:ext>
            </a:extLst>
          </p:cNvPr>
          <p:cNvPicPr>
            <a:picLocks noChangeAspect="1"/>
          </p:cNvPicPr>
          <p:nvPr/>
        </p:nvPicPr>
        <p:blipFill>
          <a:blip r:embed="rId2"/>
          <a:stretch>
            <a:fillRect/>
          </a:stretch>
        </p:blipFill>
        <p:spPr>
          <a:xfrm>
            <a:off x="2285610" y="1991877"/>
            <a:ext cx="3390900" cy="4514850"/>
          </a:xfrm>
          <a:prstGeom prst="rect">
            <a:avLst/>
          </a:prstGeom>
        </p:spPr>
      </p:pic>
    </p:spTree>
    <p:extLst>
      <p:ext uri="{BB962C8B-B14F-4D97-AF65-F5344CB8AC3E}">
        <p14:creationId xmlns:p14="http://schemas.microsoft.com/office/powerpoint/2010/main" val="54333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0907A2-BC82-5F3F-C3DC-C3D7C5091A0A}"/>
              </a:ext>
            </a:extLst>
          </p:cNvPr>
          <p:cNvSpPr txBox="1"/>
          <p:nvPr/>
        </p:nvSpPr>
        <p:spPr>
          <a:xfrm>
            <a:off x="447868" y="306967"/>
            <a:ext cx="10916817" cy="2308324"/>
          </a:xfrm>
          <a:prstGeom prst="rect">
            <a:avLst/>
          </a:prstGeom>
          <a:noFill/>
        </p:spPr>
        <p:txBody>
          <a:bodyPr wrap="square">
            <a:spAutoFit/>
          </a:bodyPr>
          <a:lstStyle/>
          <a:p>
            <a:r>
              <a:rPr lang="ru-RU" b="0" i="0" dirty="0">
                <a:solidFill>
                  <a:srgbClr val="333333"/>
                </a:solidFill>
                <a:effectLst/>
                <a:latin typeface="-apple-system"/>
              </a:rPr>
              <a:t>Затем нам необходимо сопоставить(вычислить расстояние) </a:t>
            </a:r>
            <a:r>
              <a:rPr lang="ru-RU" b="0" i="0" dirty="0" err="1">
                <a:solidFill>
                  <a:srgbClr val="333333"/>
                </a:solidFill>
                <a:effectLst/>
                <a:latin typeface="-apple-system"/>
              </a:rPr>
              <a:t>дискрипторы</a:t>
            </a:r>
            <a:r>
              <a:rPr lang="ru-RU" b="0" i="0" dirty="0">
                <a:solidFill>
                  <a:srgbClr val="333333"/>
                </a:solidFill>
                <a:effectLst/>
                <a:latin typeface="-apple-system"/>
              </a:rPr>
              <a:t> первого изображения с </a:t>
            </a:r>
            <a:r>
              <a:rPr lang="ru-RU" b="0" i="0" dirty="0" err="1">
                <a:solidFill>
                  <a:srgbClr val="333333"/>
                </a:solidFill>
                <a:effectLst/>
                <a:latin typeface="-apple-system"/>
              </a:rPr>
              <a:t>дискрипторами</a:t>
            </a:r>
            <a:r>
              <a:rPr lang="ru-RU" b="0" i="0" dirty="0">
                <a:solidFill>
                  <a:srgbClr val="333333"/>
                </a:solidFill>
                <a:effectLst/>
                <a:latin typeface="-apple-system"/>
              </a:rPr>
              <a:t> второго и взять ближайший. Для этого мы создаём </a:t>
            </a:r>
            <a:r>
              <a:rPr lang="ru-RU" b="0" i="0" dirty="0" err="1">
                <a:solidFill>
                  <a:srgbClr val="333333"/>
                </a:solidFill>
                <a:effectLst/>
                <a:latin typeface="-apple-system"/>
              </a:rPr>
              <a:t>BFMatcher</a:t>
            </a:r>
            <a:r>
              <a:rPr lang="ru-RU" b="0" i="0" dirty="0">
                <a:solidFill>
                  <a:srgbClr val="333333"/>
                </a:solidFill>
                <a:effectLst/>
                <a:latin typeface="-apple-system"/>
              </a:rPr>
              <a:t> объект с помощью вызова метода </a:t>
            </a:r>
            <a:r>
              <a:rPr lang="ru-RU" b="0" i="0" dirty="0" err="1">
                <a:solidFill>
                  <a:srgbClr val="333333"/>
                </a:solidFill>
                <a:effectLst/>
                <a:latin typeface="-apple-system"/>
              </a:rPr>
              <a:t>BFMatcher</a:t>
            </a:r>
            <a:r>
              <a:rPr lang="ru-RU" b="0" i="0" dirty="0">
                <a:solidFill>
                  <a:srgbClr val="333333"/>
                </a:solidFill>
                <a:effectLst/>
                <a:latin typeface="-apple-system"/>
              </a:rPr>
              <a:t>(). Теперь мы можем с помощью функции </a:t>
            </a:r>
            <a:r>
              <a:rPr lang="ru-RU" b="0" i="0" dirty="0" err="1">
                <a:solidFill>
                  <a:srgbClr val="333333"/>
                </a:solidFill>
                <a:effectLst/>
                <a:latin typeface="-apple-system"/>
              </a:rPr>
              <a:t>knnMatch</a:t>
            </a:r>
            <a:r>
              <a:rPr lang="ru-RU" b="0" i="0" dirty="0">
                <a:solidFill>
                  <a:srgbClr val="333333"/>
                </a:solidFill>
                <a:effectLst/>
                <a:latin typeface="-apple-system"/>
              </a:rPr>
              <a:t>() найти k лучших совпадений для каждого дескриптора, где k в нашем случае равно 2. Далее нам необходимо выбрать только хорошие совпадения, основываясь на расстоянии. Поэтому мы проходимся в цикле по нашим совпадениям и если оно удовлетворяет условию </a:t>
            </a:r>
            <a:r>
              <a:rPr lang="ru-RU" b="0" i="0" dirty="0" err="1">
                <a:solidFill>
                  <a:srgbClr val="333333"/>
                </a:solidFill>
                <a:effectLst/>
                <a:latin typeface="-apple-system"/>
              </a:rPr>
              <a:t>m.distance</a:t>
            </a:r>
            <a:r>
              <a:rPr lang="ru-RU" b="0" i="0" dirty="0">
                <a:solidFill>
                  <a:srgbClr val="333333"/>
                </a:solidFill>
                <a:effectLst/>
                <a:latin typeface="-apple-system"/>
              </a:rPr>
              <a:t> &lt; 0.75*</a:t>
            </a:r>
            <a:r>
              <a:rPr lang="ru-RU" b="0" i="0" dirty="0" err="1">
                <a:solidFill>
                  <a:srgbClr val="333333"/>
                </a:solidFill>
                <a:effectLst/>
                <a:latin typeface="-apple-system"/>
              </a:rPr>
              <a:t>n.distance</a:t>
            </a:r>
            <a:r>
              <a:rPr lang="ru-RU" b="0" i="0" dirty="0">
                <a:solidFill>
                  <a:srgbClr val="333333"/>
                </a:solidFill>
                <a:effectLst/>
                <a:latin typeface="-apple-system"/>
              </a:rPr>
              <a:t>, то мы засчитываем это совпадение как хорошее и добавляем в список. Потом считаем количество хороших совпадений(чем больше, тем лучше) и основываясь на этом делаем вывод, что за карта. Вот какие совпадения были найдены для каждой карты с королём:</a:t>
            </a:r>
            <a:endParaRPr lang="ru-RU" dirty="0"/>
          </a:p>
        </p:txBody>
      </p:sp>
    </p:spTree>
    <p:extLst>
      <p:ext uri="{BB962C8B-B14F-4D97-AF65-F5344CB8AC3E}">
        <p14:creationId xmlns:p14="http://schemas.microsoft.com/office/powerpoint/2010/main" val="130573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D55ED28-C2B0-2B7E-1331-A364C8D1344A}"/>
              </a:ext>
            </a:extLst>
          </p:cNvPr>
          <p:cNvPicPr>
            <a:picLocks noChangeAspect="1"/>
          </p:cNvPicPr>
          <p:nvPr/>
        </p:nvPicPr>
        <p:blipFill>
          <a:blip r:embed="rId2"/>
          <a:stretch>
            <a:fillRect/>
          </a:stretch>
        </p:blipFill>
        <p:spPr>
          <a:xfrm>
            <a:off x="2319143" y="421370"/>
            <a:ext cx="6106400" cy="6015260"/>
          </a:xfrm>
          <a:prstGeom prst="rect">
            <a:avLst/>
          </a:prstGeom>
        </p:spPr>
      </p:pic>
    </p:spTree>
    <p:extLst>
      <p:ext uri="{BB962C8B-B14F-4D97-AF65-F5344CB8AC3E}">
        <p14:creationId xmlns:p14="http://schemas.microsoft.com/office/powerpoint/2010/main" val="3880852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650FC0-3854-D72E-35E3-885D94B4B187}"/>
              </a:ext>
            </a:extLst>
          </p:cNvPr>
          <p:cNvSpPr txBox="1"/>
          <p:nvPr/>
        </p:nvSpPr>
        <p:spPr>
          <a:xfrm>
            <a:off x="1126671" y="278659"/>
            <a:ext cx="10863166" cy="369332"/>
          </a:xfrm>
          <a:prstGeom prst="rect">
            <a:avLst/>
          </a:prstGeom>
          <a:noFill/>
        </p:spPr>
        <p:txBody>
          <a:bodyPr wrap="square">
            <a:spAutoFit/>
          </a:bodyPr>
          <a:lstStyle/>
          <a:p>
            <a:r>
              <a:rPr lang="ru-RU" b="0" i="0" dirty="0">
                <a:solidFill>
                  <a:srgbClr val="333333"/>
                </a:solidFill>
                <a:effectLst/>
                <a:latin typeface="-apple-system"/>
              </a:rPr>
              <a:t>И вслед за этим рисуем прямоугольник вокруг карты с помощью функции </a:t>
            </a:r>
            <a:r>
              <a:rPr lang="ru-RU" b="0" i="0" dirty="0" err="1">
                <a:solidFill>
                  <a:srgbClr val="333333"/>
                </a:solidFill>
                <a:effectLst/>
                <a:latin typeface="-apple-system"/>
              </a:rPr>
              <a:t>draw_rectangle_aroud_cards</a:t>
            </a:r>
            <a:r>
              <a:rPr lang="ru-RU" b="0" i="0" dirty="0">
                <a:solidFill>
                  <a:srgbClr val="333333"/>
                </a:solidFill>
                <a:effectLst/>
                <a:latin typeface="-apple-system"/>
              </a:rPr>
              <a:t>():</a:t>
            </a:r>
            <a:endParaRPr lang="ru-RU" dirty="0"/>
          </a:p>
        </p:txBody>
      </p:sp>
      <p:pic>
        <p:nvPicPr>
          <p:cNvPr id="5" name="Рисунок 4">
            <a:extLst>
              <a:ext uri="{FF2B5EF4-FFF2-40B4-BE49-F238E27FC236}">
                <a16:creationId xmlns:a16="http://schemas.microsoft.com/office/drawing/2014/main" id="{3CC21F29-4F70-F6A7-FA90-3EEAB72EFA49}"/>
              </a:ext>
            </a:extLst>
          </p:cNvPr>
          <p:cNvPicPr>
            <a:picLocks noChangeAspect="1"/>
          </p:cNvPicPr>
          <p:nvPr/>
        </p:nvPicPr>
        <p:blipFill>
          <a:blip r:embed="rId2"/>
          <a:stretch>
            <a:fillRect/>
          </a:stretch>
        </p:blipFill>
        <p:spPr>
          <a:xfrm>
            <a:off x="1720720" y="910609"/>
            <a:ext cx="6324600" cy="3114675"/>
          </a:xfrm>
          <a:prstGeom prst="rect">
            <a:avLst/>
          </a:prstGeom>
        </p:spPr>
      </p:pic>
    </p:spTree>
    <p:extLst>
      <p:ext uri="{BB962C8B-B14F-4D97-AF65-F5344CB8AC3E}">
        <p14:creationId xmlns:p14="http://schemas.microsoft.com/office/powerpoint/2010/main" val="377806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9B1DB-89C3-30DD-1B32-725546AA62D7}"/>
              </a:ext>
            </a:extLst>
          </p:cNvPr>
          <p:cNvSpPr txBox="1"/>
          <p:nvPr/>
        </p:nvSpPr>
        <p:spPr>
          <a:xfrm>
            <a:off x="846754" y="435563"/>
            <a:ext cx="10648560" cy="3139321"/>
          </a:xfrm>
          <a:prstGeom prst="rect">
            <a:avLst/>
          </a:prstGeom>
          <a:noFill/>
        </p:spPr>
        <p:txBody>
          <a:bodyPr wrap="square">
            <a:spAutoFit/>
          </a:bodyPr>
          <a:lstStyle/>
          <a:p>
            <a:pPr algn="l"/>
            <a:r>
              <a:rPr lang="ru-RU" dirty="0">
                <a:solidFill>
                  <a:srgbClr val="333333"/>
                </a:solidFill>
                <a:latin typeface="-apple-system"/>
              </a:rPr>
              <a:t>Т</a:t>
            </a:r>
            <a:r>
              <a:rPr lang="ru-RU" b="0" i="0" dirty="0">
                <a:solidFill>
                  <a:srgbClr val="333333"/>
                </a:solidFill>
                <a:effectLst/>
                <a:latin typeface="-apple-system"/>
              </a:rPr>
              <a:t>еория.</a:t>
            </a:r>
          </a:p>
          <a:p>
            <a:pPr algn="l"/>
            <a:r>
              <a:rPr lang="ru-RU" b="0" i="0" dirty="0">
                <a:solidFill>
                  <a:srgbClr val="333333"/>
                </a:solidFill>
                <a:effectLst/>
                <a:latin typeface="-apple-system"/>
              </a:rPr>
              <a:t> Каждое изображение состоит из набора пикселей. Пиксель — это строительный блок изображения. Если представить изображение в виде сетки, то каждый квадрат в сетке содержит один пиксель, где точке с координатой ( 0, 0 ) соответствует верхний левый угол изображения. К примеру, представим, что у нас есть изображение с разрешением 400x300 пикселей. Это означает, что наша сетка состоит из 400 строк и 300 столбцов. В совокупности в нашем изображении есть 400*300 = 120000 пикселей.</a:t>
            </a:r>
          </a:p>
          <a:p>
            <a:pPr algn="l"/>
            <a:br>
              <a:rPr lang="ru-RU" dirty="0"/>
            </a:br>
            <a:r>
              <a:rPr lang="ru-RU" b="0" i="0" dirty="0">
                <a:solidFill>
                  <a:srgbClr val="333333"/>
                </a:solidFill>
                <a:effectLst/>
                <a:latin typeface="-apple-system"/>
              </a:rPr>
              <a:t>В большинстве изображений пиксели представлены двумя способами: в оттенках серого и в цветовом пространстве RGB. В изображениях в оттенках серого каждый пиксель имеет значение между 0 и 255, где 0 соответствует чёрному, а 255 соответствует белому. А значения между 0 и 255 принимают различные оттенки серого, где значения ближе к 0 более тёмные, а значения ближе к 255 более светлые:</a:t>
            </a:r>
          </a:p>
        </p:txBody>
      </p:sp>
      <p:pic>
        <p:nvPicPr>
          <p:cNvPr id="5" name="Рисунок 4">
            <a:extLst>
              <a:ext uri="{FF2B5EF4-FFF2-40B4-BE49-F238E27FC236}">
                <a16:creationId xmlns:a16="http://schemas.microsoft.com/office/drawing/2014/main" id="{40FE7908-A2A0-8E25-71CD-E871748B98C0}"/>
              </a:ext>
            </a:extLst>
          </p:cNvPr>
          <p:cNvPicPr>
            <a:picLocks noChangeAspect="1"/>
          </p:cNvPicPr>
          <p:nvPr/>
        </p:nvPicPr>
        <p:blipFill>
          <a:blip r:embed="rId2"/>
          <a:stretch>
            <a:fillRect/>
          </a:stretch>
        </p:blipFill>
        <p:spPr>
          <a:xfrm>
            <a:off x="645367" y="3907971"/>
            <a:ext cx="3712029" cy="2294709"/>
          </a:xfrm>
          <a:prstGeom prst="rect">
            <a:avLst/>
          </a:prstGeom>
        </p:spPr>
      </p:pic>
    </p:spTree>
    <p:extLst>
      <p:ext uri="{BB962C8B-B14F-4D97-AF65-F5344CB8AC3E}">
        <p14:creationId xmlns:p14="http://schemas.microsoft.com/office/powerpoint/2010/main" val="345138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EE30F-8829-8DBB-850D-0549B97D5853}"/>
              </a:ext>
            </a:extLst>
          </p:cNvPr>
          <p:cNvSpPr txBox="1"/>
          <p:nvPr/>
        </p:nvSpPr>
        <p:spPr>
          <a:xfrm>
            <a:off x="361561" y="225910"/>
            <a:ext cx="11572291" cy="2585323"/>
          </a:xfrm>
          <a:prstGeom prst="rect">
            <a:avLst/>
          </a:prstGeom>
          <a:noFill/>
        </p:spPr>
        <p:txBody>
          <a:bodyPr wrap="square">
            <a:spAutoFit/>
          </a:bodyPr>
          <a:lstStyle/>
          <a:p>
            <a:r>
              <a:rPr lang="ru-RU" b="0" i="0" dirty="0">
                <a:solidFill>
                  <a:srgbClr val="333333"/>
                </a:solidFill>
                <a:effectLst/>
                <a:latin typeface="-apple-system"/>
              </a:rPr>
              <a:t>Цветные пиксели обычно представлены в цветовом пространстве RGB(</a:t>
            </a:r>
            <a:r>
              <a:rPr lang="ru-RU" b="0" i="0" dirty="0" err="1">
                <a:solidFill>
                  <a:srgbClr val="333333"/>
                </a:solidFill>
                <a:effectLst/>
                <a:latin typeface="-apple-system"/>
              </a:rPr>
              <a:t>red</a:t>
            </a:r>
            <a:r>
              <a:rPr lang="ru-RU" b="0" i="0" dirty="0">
                <a:solidFill>
                  <a:srgbClr val="333333"/>
                </a:solidFill>
                <a:effectLst/>
                <a:latin typeface="-apple-system"/>
              </a:rPr>
              <a:t>, </a:t>
            </a:r>
            <a:r>
              <a:rPr lang="ru-RU" b="0" i="0" dirty="0" err="1">
                <a:solidFill>
                  <a:srgbClr val="333333"/>
                </a:solidFill>
                <a:effectLst/>
                <a:latin typeface="-apple-system"/>
              </a:rPr>
              <a:t>green</a:t>
            </a:r>
            <a:r>
              <a:rPr lang="ru-RU" b="0" i="0" dirty="0">
                <a:solidFill>
                  <a:srgbClr val="333333"/>
                </a:solidFill>
                <a:effectLst/>
                <a:latin typeface="-apple-system"/>
              </a:rPr>
              <a:t>, </a:t>
            </a:r>
            <a:r>
              <a:rPr lang="ru-RU" b="0" i="0" dirty="0" err="1">
                <a:solidFill>
                  <a:srgbClr val="333333"/>
                </a:solidFill>
                <a:effectLst/>
                <a:latin typeface="-apple-system"/>
              </a:rPr>
              <a:t>blue</a:t>
            </a:r>
            <a:r>
              <a:rPr lang="ru-RU" b="0" i="0" dirty="0">
                <a:solidFill>
                  <a:srgbClr val="333333"/>
                </a:solidFill>
                <a:effectLst/>
                <a:latin typeface="-apple-system"/>
              </a:rPr>
              <a:t> — красный, зелёный, синий), где одно значение для красной компоненты, одно для зелёной и одно для синей. Каждая из трёх компонент представлена целым числом в диапазоне от 0 до 255 включительно, которое указывает как «много» цвета содержится. Исходя из того, что каждая компонента представлена в диапазоне [0,255], то для того, чтобы представить насыщенность каждого цвета, нам будет достаточно 8-битного целого беззнакового числа. Затем мы объединяем значения всех трёх компонент в кортеж вида (красный, зеленый, синий). К примеру, чтобы получить белый цвет, каждая из компонент должна равняться 255: (255, 255, 255). Тогда, чтобы получить чёрный цвет, каждая из компонент должна быть равной 0: (0, 0, 0). Ниже приведены распространённые цвета, представленные в виде RGB кортежей:</a:t>
            </a:r>
            <a:endParaRPr lang="ru-RU" dirty="0"/>
          </a:p>
        </p:txBody>
      </p:sp>
      <p:pic>
        <p:nvPicPr>
          <p:cNvPr id="5" name="Рисунок 4">
            <a:extLst>
              <a:ext uri="{FF2B5EF4-FFF2-40B4-BE49-F238E27FC236}">
                <a16:creationId xmlns:a16="http://schemas.microsoft.com/office/drawing/2014/main" id="{40EEE388-6359-524B-7690-68C9DC6A9F58}"/>
              </a:ext>
            </a:extLst>
          </p:cNvPr>
          <p:cNvPicPr>
            <a:picLocks noChangeAspect="1"/>
          </p:cNvPicPr>
          <p:nvPr/>
        </p:nvPicPr>
        <p:blipFill>
          <a:blip r:embed="rId2"/>
          <a:stretch>
            <a:fillRect/>
          </a:stretch>
        </p:blipFill>
        <p:spPr>
          <a:xfrm>
            <a:off x="2855168" y="2547022"/>
            <a:ext cx="4681246" cy="4310978"/>
          </a:xfrm>
          <a:prstGeom prst="rect">
            <a:avLst/>
          </a:prstGeom>
        </p:spPr>
      </p:pic>
    </p:spTree>
    <p:extLst>
      <p:ext uri="{BB962C8B-B14F-4D97-AF65-F5344CB8AC3E}">
        <p14:creationId xmlns:p14="http://schemas.microsoft.com/office/powerpoint/2010/main" val="89109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8AADB-ADB2-9D34-F2CB-B61B96C71A04}"/>
              </a:ext>
            </a:extLst>
          </p:cNvPr>
          <p:cNvSpPr txBox="1"/>
          <p:nvPr/>
        </p:nvSpPr>
        <p:spPr>
          <a:xfrm>
            <a:off x="921398" y="530586"/>
            <a:ext cx="6097554" cy="646331"/>
          </a:xfrm>
          <a:prstGeom prst="rect">
            <a:avLst/>
          </a:prstGeom>
          <a:noFill/>
        </p:spPr>
        <p:txBody>
          <a:bodyPr wrap="square">
            <a:spAutoFit/>
          </a:bodyPr>
          <a:lstStyle/>
          <a:p>
            <a:r>
              <a:rPr lang="ru-RU" b="0" i="0" dirty="0">
                <a:solidFill>
                  <a:srgbClr val="333333"/>
                </a:solidFill>
                <a:effectLst/>
                <a:latin typeface="-apple-system"/>
              </a:rPr>
              <a:t>И </a:t>
            </a:r>
            <a:r>
              <a:rPr lang="ru-RU" b="0" i="0" dirty="0" err="1">
                <a:solidFill>
                  <a:srgbClr val="333333"/>
                </a:solidFill>
                <a:effectLst/>
                <a:latin typeface="-apple-system"/>
              </a:rPr>
              <a:t>мпортировать</a:t>
            </a:r>
            <a:r>
              <a:rPr lang="ru-RU" b="0" i="0" dirty="0">
                <a:solidFill>
                  <a:srgbClr val="333333"/>
                </a:solidFill>
                <a:effectLst/>
                <a:latin typeface="-apple-system"/>
              </a:rPr>
              <a:t> библиотеку. Есть несколько путей импорта, самый распространённый — это использовать выражение:</a:t>
            </a:r>
            <a:endParaRPr lang="ru-RU" dirty="0"/>
          </a:p>
        </p:txBody>
      </p:sp>
      <p:pic>
        <p:nvPicPr>
          <p:cNvPr id="5" name="Рисунок 4">
            <a:extLst>
              <a:ext uri="{FF2B5EF4-FFF2-40B4-BE49-F238E27FC236}">
                <a16:creationId xmlns:a16="http://schemas.microsoft.com/office/drawing/2014/main" id="{0998C88A-0E3B-B600-D290-F17DB82DE014}"/>
              </a:ext>
            </a:extLst>
          </p:cNvPr>
          <p:cNvPicPr>
            <a:picLocks noChangeAspect="1"/>
          </p:cNvPicPr>
          <p:nvPr/>
        </p:nvPicPr>
        <p:blipFill>
          <a:blip r:embed="rId2"/>
          <a:stretch>
            <a:fillRect/>
          </a:stretch>
        </p:blipFill>
        <p:spPr>
          <a:xfrm>
            <a:off x="762292" y="1536830"/>
            <a:ext cx="6478263" cy="723900"/>
          </a:xfrm>
          <a:prstGeom prst="rect">
            <a:avLst/>
          </a:prstGeom>
        </p:spPr>
      </p:pic>
      <p:pic>
        <p:nvPicPr>
          <p:cNvPr id="7" name="Рисунок 6">
            <a:extLst>
              <a:ext uri="{FF2B5EF4-FFF2-40B4-BE49-F238E27FC236}">
                <a16:creationId xmlns:a16="http://schemas.microsoft.com/office/drawing/2014/main" id="{789F379F-B14E-DC22-01E0-EC7D0A6D8C8B}"/>
              </a:ext>
            </a:extLst>
          </p:cNvPr>
          <p:cNvPicPr>
            <a:picLocks noChangeAspect="1"/>
          </p:cNvPicPr>
          <p:nvPr/>
        </p:nvPicPr>
        <p:blipFill>
          <a:blip r:embed="rId3"/>
          <a:stretch>
            <a:fillRect/>
          </a:stretch>
        </p:blipFill>
        <p:spPr>
          <a:xfrm>
            <a:off x="762292" y="2301555"/>
            <a:ext cx="3590925" cy="638175"/>
          </a:xfrm>
          <a:prstGeom prst="rect">
            <a:avLst/>
          </a:prstGeom>
        </p:spPr>
      </p:pic>
      <p:sp>
        <p:nvSpPr>
          <p:cNvPr id="9" name="TextBox 8">
            <a:extLst>
              <a:ext uri="{FF2B5EF4-FFF2-40B4-BE49-F238E27FC236}">
                <a16:creationId xmlns:a16="http://schemas.microsoft.com/office/drawing/2014/main" id="{D694EE95-86E7-D060-37F9-034DF374FAC5}"/>
              </a:ext>
            </a:extLst>
          </p:cNvPr>
          <p:cNvSpPr txBox="1"/>
          <p:nvPr/>
        </p:nvSpPr>
        <p:spPr>
          <a:xfrm>
            <a:off x="762292" y="3141697"/>
            <a:ext cx="6097554" cy="369332"/>
          </a:xfrm>
          <a:prstGeom prst="rect">
            <a:avLst/>
          </a:prstGeom>
          <a:noFill/>
        </p:spPr>
        <p:txBody>
          <a:bodyPr wrap="square">
            <a:spAutoFit/>
          </a:bodyPr>
          <a:lstStyle/>
          <a:p>
            <a:pPr algn="l"/>
            <a:r>
              <a:rPr lang="ru-RU" b="0" i="0" dirty="0">
                <a:solidFill>
                  <a:srgbClr val="333333"/>
                </a:solidFill>
                <a:effectLst/>
                <a:latin typeface="Fira Sans" panose="020B0503050000020004" pitchFamily="34" charset="0"/>
              </a:rPr>
              <a:t>Загрузка, отображение и сохранение изображения</a:t>
            </a:r>
          </a:p>
        </p:txBody>
      </p:sp>
      <p:pic>
        <p:nvPicPr>
          <p:cNvPr id="11" name="Рисунок 10">
            <a:extLst>
              <a:ext uri="{FF2B5EF4-FFF2-40B4-BE49-F238E27FC236}">
                <a16:creationId xmlns:a16="http://schemas.microsoft.com/office/drawing/2014/main" id="{E9F406BF-F3F2-7B21-4CAD-66155E5B79F8}"/>
              </a:ext>
            </a:extLst>
          </p:cNvPr>
          <p:cNvPicPr>
            <a:picLocks noChangeAspect="1"/>
          </p:cNvPicPr>
          <p:nvPr/>
        </p:nvPicPr>
        <p:blipFill>
          <a:blip r:embed="rId4"/>
          <a:stretch>
            <a:fillRect/>
          </a:stretch>
        </p:blipFill>
        <p:spPr>
          <a:xfrm>
            <a:off x="598034" y="3820697"/>
            <a:ext cx="5457825" cy="1657350"/>
          </a:xfrm>
          <a:prstGeom prst="rect">
            <a:avLst/>
          </a:prstGeom>
        </p:spPr>
      </p:pic>
    </p:spTree>
    <p:extLst>
      <p:ext uri="{BB962C8B-B14F-4D97-AF65-F5344CB8AC3E}">
        <p14:creationId xmlns:p14="http://schemas.microsoft.com/office/powerpoint/2010/main" val="1677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A041E6-7A42-507D-FEDF-0CF0E84F60DC}"/>
              </a:ext>
            </a:extLst>
          </p:cNvPr>
          <p:cNvSpPr txBox="1"/>
          <p:nvPr/>
        </p:nvSpPr>
        <p:spPr>
          <a:xfrm>
            <a:off x="958721" y="529441"/>
            <a:ext cx="10732536" cy="4247317"/>
          </a:xfrm>
          <a:prstGeom prst="rect">
            <a:avLst/>
          </a:prstGeom>
          <a:noFill/>
        </p:spPr>
        <p:txBody>
          <a:bodyPr wrap="square">
            <a:spAutoFit/>
          </a:bodyPr>
          <a:lstStyle/>
          <a:p>
            <a:r>
              <a:rPr lang="ru-RU" b="0" i="0" dirty="0">
                <a:solidFill>
                  <a:srgbClr val="333333"/>
                </a:solidFill>
                <a:effectLst/>
              </a:rPr>
              <a:t>Для загрузки изображения мы используем функцию </a:t>
            </a:r>
            <a:r>
              <a:rPr lang="ru-RU" b="1" i="0" dirty="0">
                <a:solidFill>
                  <a:srgbClr val="333333"/>
                </a:solidFill>
                <a:effectLst/>
              </a:rPr>
              <a:t>cv2.imread(), </a:t>
            </a:r>
            <a:endParaRPr lang="en-US" b="1" i="0" dirty="0">
              <a:solidFill>
                <a:srgbClr val="333333"/>
              </a:solidFill>
              <a:effectLst/>
            </a:endParaRPr>
          </a:p>
          <a:p>
            <a:endParaRPr lang="en-US" b="1" dirty="0">
              <a:solidFill>
                <a:srgbClr val="333333"/>
              </a:solidFill>
            </a:endParaRPr>
          </a:p>
          <a:p>
            <a:r>
              <a:rPr lang="ru-RU" b="1" i="0" dirty="0">
                <a:solidFill>
                  <a:srgbClr val="333333"/>
                </a:solidFill>
                <a:effectLst/>
              </a:rPr>
              <a:t>где </a:t>
            </a:r>
            <a:r>
              <a:rPr lang="ru-RU" b="0" i="0" dirty="0">
                <a:solidFill>
                  <a:srgbClr val="333333"/>
                </a:solidFill>
                <a:effectLst/>
              </a:rPr>
              <a:t>первым аргументом указывается путь к изображению, а вторым аргументом, который является необязательным, мы указываем, в каком цветовом пространстве мы хотим считать наше изображение. Чтобы считать изображение </a:t>
            </a:r>
            <a:endParaRPr lang="en-US" b="0" i="0" dirty="0">
              <a:solidFill>
                <a:srgbClr val="333333"/>
              </a:solidFill>
              <a:effectLst/>
            </a:endParaRPr>
          </a:p>
          <a:p>
            <a:r>
              <a:rPr lang="ru-RU" b="0" i="0" dirty="0">
                <a:solidFill>
                  <a:srgbClr val="333333"/>
                </a:solidFill>
                <a:effectLst/>
              </a:rPr>
              <a:t>в RGB — cv2.IMREAD_COLOR,</a:t>
            </a:r>
            <a:endParaRPr lang="en-US" b="0" i="0" dirty="0">
              <a:solidFill>
                <a:srgbClr val="333333"/>
              </a:solidFill>
              <a:effectLst/>
            </a:endParaRPr>
          </a:p>
          <a:p>
            <a:r>
              <a:rPr lang="ru-RU" b="0" i="0" dirty="0">
                <a:solidFill>
                  <a:srgbClr val="333333"/>
                </a:solidFill>
                <a:effectLst/>
              </a:rPr>
              <a:t> в оттенках серого — cv2.IMREAD_GRAYSCALE. </a:t>
            </a:r>
            <a:endParaRPr lang="en-US" b="0" i="0" dirty="0">
              <a:solidFill>
                <a:srgbClr val="333333"/>
              </a:solidFill>
              <a:effectLst/>
            </a:endParaRPr>
          </a:p>
          <a:p>
            <a:endParaRPr lang="en-US" dirty="0">
              <a:solidFill>
                <a:srgbClr val="333333"/>
              </a:solidFill>
            </a:endParaRPr>
          </a:p>
          <a:p>
            <a:r>
              <a:rPr lang="ru-RU" b="0" i="0" dirty="0">
                <a:solidFill>
                  <a:srgbClr val="333333"/>
                </a:solidFill>
                <a:effectLst/>
              </a:rPr>
              <a:t>По умолчанию данный аргумент принимает значение </a:t>
            </a:r>
            <a:endParaRPr lang="en-US" b="0" i="0" dirty="0">
              <a:solidFill>
                <a:srgbClr val="333333"/>
              </a:solidFill>
              <a:effectLst/>
            </a:endParaRPr>
          </a:p>
          <a:p>
            <a:r>
              <a:rPr lang="ru-RU" b="0" i="0" dirty="0">
                <a:solidFill>
                  <a:srgbClr val="333333"/>
                </a:solidFill>
                <a:effectLst/>
              </a:rPr>
              <a:t>.IMREAD_COLOR. </a:t>
            </a:r>
            <a:endParaRPr lang="en-US" b="0" i="0" dirty="0">
              <a:solidFill>
                <a:srgbClr val="333333"/>
              </a:solidFill>
              <a:effectLst/>
            </a:endParaRPr>
          </a:p>
          <a:p>
            <a:r>
              <a:rPr lang="ru-RU" b="0" i="0" dirty="0">
                <a:solidFill>
                  <a:srgbClr val="333333"/>
                </a:solidFill>
                <a:effectLst/>
              </a:rPr>
              <a:t>Данная функция возвращает 2D (для изображения в оттенках серого) </a:t>
            </a:r>
            <a:endParaRPr lang="en-US" b="0" i="0" dirty="0">
              <a:solidFill>
                <a:srgbClr val="333333"/>
              </a:solidFill>
              <a:effectLst/>
            </a:endParaRPr>
          </a:p>
          <a:p>
            <a:r>
              <a:rPr lang="ru-RU" b="0" i="0" dirty="0">
                <a:solidFill>
                  <a:srgbClr val="333333"/>
                </a:solidFill>
                <a:effectLst/>
              </a:rPr>
              <a:t>либо 3D (для цветного изображения) массив </a:t>
            </a:r>
            <a:r>
              <a:rPr lang="ru-RU" b="0" i="0" dirty="0" err="1">
                <a:solidFill>
                  <a:srgbClr val="333333"/>
                </a:solidFill>
                <a:effectLst/>
              </a:rPr>
              <a:t>NumPy</a:t>
            </a:r>
            <a:r>
              <a:rPr lang="ru-RU" b="0" i="0" dirty="0">
                <a:solidFill>
                  <a:srgbClr val="333333"/>
                </a:solidFill>
                <a:effectLst/>
              </a:rPr>
              <a:t>. </a:t>
            </a:r>
            <a:endParaRPr lang="en-US" b="0" i="0" dirty="0">
              <a:solidFill>
                <a:srgbClr val="333333"/>
              </a:solidFill>
              <a:effectLst/>
            </a:endParaRPr>
          </a:p>
          <a:p>
            <a:endParaRPr lang="en-US" dirty="0">
              <a:solidFill>
                <a:srgbClr val="333333"/>
              </a:solidFill>
            </a:endParaRPr>
          </a:p>
          <a:p>
            <a:r>
              <a:rPr lang="ru-RU" b="0" i="0" dirty="0">
                <a:solidFill>
                  <a:srgbClr val="333333"/>
                </a:solidFill>
                <a:effectLst/>
              </a:rPr>
              <a:t>Форма массива для цветного изображения: высота x ширина x 3, где 3 — это байты, по одному байту на каждую из компонент. В изображениях в оттенках серого всё немного проще: высота x ширина.</a:t>
            </a:r>
            <a:endParaRPr lang="ru-RU" dirty="0"/>
          </a:p>
        </p:txBody>
      </p:sp>
    </p:spTree>
    <p:extLst>
      <p:ext uri="{BB962C8B-B14F-4D97-AF65-F5344CB8AC3E}">
        <p14:creationId xmlns:p14="http://schemas.microsoft.com/office/powerpoint/2010/main" val="26829914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3701</Words>
  <Application>Microsoft Office PowerPoint</Application>
  <PresentationFormat>Широкоэкранный</PresentationFormat>
  <Paragraphs>132</Paragraphs>
  <Slides>57</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57</vt:i4>
      </vt:variant>
    </vt:vector>
  </HeadingPairs>
  <TitlesOfParts>
    <vt:vector size="66" baseType="lpstr">
      <vt:lpstr>-apple-system</vt:lpstr>
      <vt:lpstr>Arial</vt:lpstr>
      <vt:lpstr>Calibri</vt:lpstr>
      <vt:lpstr>Calibri Light</vt:lpstr>
      <vt:lpstr>Fira Sans</vt:lpstr>
      <vt:lpstr>medium-content-sans-serif-font</vt:lpstr>
      <vt:lpstr>source-code-pro</vt:lpstr>
      <vt:lpstr>source-serif-pro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Lenovo</cp:lastModifiedBy>
  <cp:revision>5</cp:revision>
  <dcterms:created xsi:type="dcterms:W3CDTF">2024-11-13T03:17:07Z</dcterms:created>
  <dcterms:modified xsi:type="dcterms:W3CDTF">2024-11-15T05:47:49Z</dcterms:modified>
</cp:coreProperties>
</file>